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3"/>
  </p:sldMasterIdLst>
  <p:notesMasterIdLst>
    <p:notesMasterId r:id="rId31"/>
  </p:notesMasterIdLst>
  <p:handoutMasterIdLst>
    <p:handoutMasterId r:id="rId32"/>
  </p:handoutMasterIdLst>
  <p:sldIdLst>
    <p:sldId id="256" r:id="rId4"/>
    <p:sldId id="284" r:id="rId5"/>
    <p:sldId id="285" r:id="rId6"/>
    <p:sldId id="286" r:id="rId7"/>
    <p:sldId id="283" r:id="rId8"/>
    <p:sldId id="261" r:id="rId9"/>
    <p:sldId id="271" r:id="rId10"/>
    <p:sldId id="279" r:id="rId11"/>
    <p:sldId id="287" r:id="rId12"/>
    <p:sldId id="306" r:id="rId13"/>
    <p:sldId id="277" r:id="rId14"/>
    <p:sldId id="307" r:id="rId15"/>
    <p:sldId id="274" r:id="rId16"/>
    <p:sldId id="288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4" r:id="rId29"/>
    <p:sldId id="276" r:id="rId30"/>
  </p:sldIdLst>
  <p:sldSz cx="9144000" cy="6858000" type="screen4x3"/>
  <p:notesSz cx="6858000" cy="9661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5C4C4"/>
    <a:srgbClr val="F3F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005207-AD56-CE63-5609-92F39A341429}" v="132" dt="2024-11-14T10:37:22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18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6C6A2DD7-B27C-07BA-5404-53601DC587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983EA9B8-F260-E8F6-394D-19D66F9F17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292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A9522E1-FC94-334D-A97F-69CD25FCC675}" type="datetime1">
              <a:rPr lang="fr-FR" altLang="fr-FR"/>
              <a:pPr>
                <a:defRPr/>
              </a:pPr>
              <a:t>14/11/2024</a:t>
            </a:fld>
            <a:endParaRPr lang="fr-FR" altLang="fr-FR"/>
          </a:p>
        </p:txBody>
      </p:sp>
      <p:sp>
        <p:nvSpPr>
          <p:cNvPr id="26628" name="Rectangle 1028">
            <a:extLst>
              <a:ext uri="{FF2B5EF4-FFF2-40B4-BE49-F238E27FC236}">
                <a16:creationId xmlns:a16="http://schemas.microsoft.com/office/drawing/2014/main" id="{D3AE1333-AB42-E34C-4BA7-AA2878D1F57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94800"/>
            <a:ext cx="2998788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6629" name="Rectangle 1029">
            <a:extLst>
              <a:ext uri="{FF2B5EF4-FFF2-40B4-BE49-F238E27FC236}">
                <a16:creationId xmlns:a16="http://schemas.microsoft.com/office/drawing/2014/main" id="{402227DF-D41A-A588-F23F-866EA0D8972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194800"/>
            <a:ext cx="29210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FFD7736-1BA5-E344-BE0E-3CA8CFDDE9F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898182-49AF-E936-AFA1-05237340AA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AACA72-13F1-206C-3B4C-8D36278D246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B9794DB-35D0-954D-88D8-FBB35253FC29}" type="datetime1">
              <a:rPr lang="fr-FR" altLang="fr-FR"/>
              <a:pPr>
                <a:defRPr/>
              </a:pPr>
              <a:t>14/11/2024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D001C1A3-64AA-F418-2FFC-0E94B96BC6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3900"/>
            <a:ext cx="4830762" cy="3622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33836DA-6AC4-AAF4-0DBD-DC0A8D503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589463"/>
            <a:ext cx="5486400" cy="43481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DB0BBF-3791-8243-A21A-4E24D3995D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75750"/>
            <a:ext cx="2971800" cy="4841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6D73C8-DFD3-46AE-81AD-4459AF9467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175750"/>
            <a:ext cx="2971800" cy="4841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888F61-3C3D-884F-A2A8-4D8740B559C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371B8-C032-2D45-9E16-56ADA1E3C289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0830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1F3FD-F012-FC46-8261-0974C5966BAB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179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CF45C-3B4A-154A-A8E2-FF49E867A56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647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5056-2AFB-6F44-A123-495A1B1DBE73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311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3FD-4EBE-6F48-9C16-F8312E8533A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2483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058-CA8E-FA4E-973C-49C1408D80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667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C44B4-16FA-F749-8700-0459A4ED288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9798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886E-4815-F34F-8B68-6F6EA1D863DB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78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CA71-6566-D447-9EBF-B24EEC4607BD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8664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0EB6-DD4F-E040-B031-0BD774F10DA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9657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97E5-220C-3B4C-8E92-D6993F4D7706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077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A36C53FD-4EBE-6F48-9C16-F8312E8533A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744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ation.cnam.fr/rechercher-par-discipline/experience-professionnelle-rapport-d-experience-et-seminaires-de-methodologie-739230.kjsp?RH=met_K1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yasmina.nabbach@lecnam.net" TargetMode="External"/><Relationship Id="rId5" Type="http://schemas.openxmlformats.org/officeDocument/2006/relationships/hyperlink" Target="mailto:roza.aitmedri@lecnam.net" TargetMode="External"/><Relationship Id="rId4" Type="http://schemas.openxmlformats.org/officeDocument/2006/relationships/hyperlink" Target="https://formation.cnam.fr/rechercher-par-discipline/experience-professionnelle-rapport-d-experience-et-seminaire-de-methodologie-739275.kjsp?RH=met_K19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ich.cnam.f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roit.cnam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nam7">
            <a:extLst>
              <a:ext uri="{FF2B5EF4-FFF2-40B4-BE49-F238E27FC236}">
                <a16:creationId xmlns:a16="http://schemas.microsoft.com/office/drawing/2014/main" id="{9C827457-7124-3998-EB5C-426AE2D812DE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96975"/>
          </a:xfrm>
          <a:noFill/>
        </p:spPr>
      </p:pic>
      <p:sp>
        <p:nvSpPr>
          <p:cNvPr id="2071" name="Rectangle 23">
            <a:extLst>
              <a:ext uri="{FF2B5EF4-FFF2-40B4-BE49-F238E27FC236}">
                <a16:creationId xmlns:a16="http://schemas.microsoft.com/office/drawing/2014/main" id="{85DCFF53-F55F-8568-5120-2D60B5003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8001000" cy="16954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EQUIPE PEDAGOGIQUE NATIONALE 14 </a:t>
            </a:r>
          </a:p>
          <a:p>
            <a:pPr algn="ctr" eaLnBrk="1" hangingPunct="1">
              <a:defRPr/>
            </a:pPr>
            <a:r>
              <a:rPr lang="fr-FR" altLang="fr-FR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		DROIT ET IMMOBILIER</a:t>
            </a:r>
            <a:r>
              <a:rPr lang="fr-FR" altLang="fr-FR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</a:p>
          <a:p>
            <a:pPr algn="ctr" eaLnBrk="1" hangingPunct="1">
              <a:defRPr/>
            </a:pP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100" name="Image 5" descr="LeCnamLOGO.gif">
            <a:extLst>
              <a:ext uri="{FF2B5EF4-FFF2-40B4-BE49-F238E27FC236}">
                <a16:creationId xmlns:a16="http://schemas.microsoft.com/office/drawing/2014/main" id="{16F3DDC3-1C34-F6F3-013E-3941C1BC5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1196975"/>
            <a:ext cx="20494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9EAAAC5-0420-C421-06E7-F3BE2964C3B4}"/>
              </a:ext>
            </a:extLst>
          </p:cNvPr>
          <p:cNvSpPr/>
          <p:nvPr/>
        </p:nvSpPr>
        <p:spPr bwMode="auto">
          <a:xfrm>
            <a:off x="395288" y="3368675"/>
            <a:ext cx="8289925" cy="25590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1" hangingPunct="1">
              <a:defRPr/>
            </a:pPr>
            <a:r>
              <a:rPr lang="fr-FR" sz="2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L'EPN 14 est composée :</a:t>
            </a:r>
          </a:p>
          <a:p>
            <a:pPr eaLnBrk="1" hangingPunct="1">
              <a:defRPr/>
            </a:pPr>
            <a:endParaRPr lang="fr-FR" sz="20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fr-FR" sz="2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d'une équipe spécialisée en droit des affaires, droit social, droit fiscal </a:t>
            </a:r>
          </a:p>
          <a:p>
            <a:pPr eaLnBrk="1" hangingPunct="1">
              <a:defRPr/>
            </a:pPr>
            <a:r>
              <a:rPr lang="fr-FR" sz="2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 droit des nouvelles technologies 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fr-FR" sz="20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fr-FR" sz="2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l'Institut de droit et d'économie appliqués à l’immobilier (ICH).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8000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B65427F8-EDA1-5ECF-54AD-585222013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856662" cy="89852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altLang="fr-FR" sz="2400" b="1" dirty="0">
                <a:ea typeface="ＭＳ Ｐゴシック"/>
              </a:rPr>
              <a:t>BLOCS DE COMPETENCES</a:t>
            </a:r>
            <a:br>
              <a:rPr lang="fr-FR" altLang="fr-FR" dirty="0">
                <a:ea typeface="ＭＳ Ｐゴシック" panose="020B0600070205080204" pitchFamily="34" charset="-128"/>
              </a:rPr>
            </a:br>
            <a:r>
              <a:rPr lang="fr-FR" altLang="fr-FR" sz="1800" dirty="0">
                <a:latin typeface="+mn-lt"/>
                <a:ea typeface="ＭＳ Ｐゴシック"/>
              </a:rPr>
              <a:t>Ils ont été organisés pour mieux financer la licence ou les certificats qui y préparent. En effet, les auditeurs commencent souvent par un certificat puis continuent vers la Licence.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7FFF731-2C77-ACE4-BD25-1D43B1A3E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067295"/>
            <a:ext cx="8856662" cy="3701683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000" dirty="0">
                <a:solidFill>
                  <a:srgbClr val="0275D8"/>
                </a:solidFill>
                <a:ea typeface="ＭＳ Ｐゴシック"/>
              </a:rPr>
              <a:t>CP6600A</a:t>
            </a:r>
            <a:endParaRPr lang="fr-FR" altLang="fr-FR" sz="2000" b="1" dirty="0">
              <a:solidFill>
                <a:srgbClr val="000000"/>
              </a:solidFill>
              <a:latin typeface="Arial"/>
              <a:ea typeface="ＭＳ Ｐゴシック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fr-FR" sz="2000" dirty="0">
                <a:solidFill>
                  <a:srgbClr val="0275D8"/>
                </a:solidFill>
                <a:ea typeface="ＭＳ Ｐゴシック"/>
              </a:rPr>
              <a:t>Certificat professionnel Les bases du droit</a:t>
            </a:r>
          </a:p>
          <a:p>
            <a:pPr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00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(Responsable : Corinne </a:t>
            </a:r>
            <a:r>
              <a:rPr lang="fr-FR" sz="2000" dirty="0" err="1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Boismain</a:t>
            </a:r>
            <a:r>
              <a:rPr lang="fr-FR" sz="200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)</a:t>
            </a:r>
            <a:endParaRPr lang="fr-FR" sz="2000" dirty="0">
              <a:ea typeface="ＭＳ Ｐゴシック"/>
              <a:cs typeface="Times New Roman"/>
            </a:endParaRPr>
          </a:p>
          <a:p>
            <a:pPr marL="0" indent="0">
              <a:buNone/>
              <a:defRPr/>
            </a:pPr>
            <a:r>
              <a:rPr lang="fr-FR" sz="1800" b="1" dirty="0">
                <a:solidFill>
                  <a:srgbClr val="212529"/>
                </a:solidFill>
                <a:ea typeface="+mn-lt"/>
                <a:cs typeface="+mn-lt"/>
              </a:rPr>
              <a:t>Publics / conditions d'accès</a:t>
            </a:r>
            <a:endParaRPr lang="fr-FR" altLang="fr-FR" sz="1800" b="1" dirty="0">
              <a:solidFill>
                <a:srgbClr val="000000"/>
              </a:solidFill>
              <a:latin typeface="Arial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sz="1800" dirty="0">
                <a:solidFill>
                  <a:srgbClr val="212529"/>
                </a:solidFill>
                <a:ea typeface="+mn-lt"/>
                <a:cs typeface="+mn-lt"/>
              </a:rPr>
              <a:t>Tout public souhaitant s’initier au droit ou ayant besoin de connaitre les bases du droit.</a:t>
            </a:r>
            <a:endParaRPr lang="fr-FR" sz="1800" dirty="0">
              <a:solidFill>
                <a:srgbClr val="212529"/>
              </a:solidFill>
              <a:cs typeface="Arial"/>
            </a:endParaRPr>
          </a:p>
          <a:p>
            <a:pPr marL="0" indent="0">
              <a:buNone/>
              <a:defRPr/>
            </a:pPr>
            <a:r>
              <a:rPr lang="fr-FR" sz="1800" b="1" dirty="0">
                <a:solidFill>
                  <a:srgbClr val="212529"/>
                </a:solidFill>
                <a:ea typeface="+mn-lt"/>
                <a:cs typeface="+mn-lt"/>
              </a:rPr>
              <a:t>Objectifs</a:t>
            </a:r>
            <a:endParaRPr lang="fr-FR" sz="1800" dirty="0"/>
          </a:p>
          <a:p>
            <a:pPr marL="0" indent="0">
              <a:buNone/>
              <a:defRPr/>
            </a:pPr>
            <a:r>
              <a:rPr lang="fr-FR" sz="1800" dirty="0">
                <a:solidFill>
                  <a:srgbClr val="212529"/>
                </a:solidFill>
                <a:ea typeface="+mn-lt"/>
                <a:cs typeface="+mn-lt"/>
              </a:rPr>
              <a:t>- S’initier au droit civil, droit des affaires et droit du travail</a:t>
            </a:r>
            <a:br>
              <a:rPr lang="fr-FR" sz="1800" dirty="0">
                <a:ea typeface="+mn-lt"/>
                <a:cs typeface="+mn-lt"/>
              </a:rPr>
            </a:br>
            <a:r>
              <a:rPr lang="fr-FR" sz="1800" dirty="0">
                <a:solidFill>
                  <a:srgbClr val="212529"/>
                </a:solidFill>
                <a:ea typeface="+mn-lt"/>
                <a:cs typeface="+mn-lt"/>
              </a:rPr>
              <a:t>- Acquérir le vocabulaire juridique de base</a:t>
            </a:r>
            <a:br>
              <a:rPr lang="fr-FR" sz="1800" dirty="0">
                <a:ea typeface="+mn-lt"/>
                <a:cs typeface="+mn-lt"/>
              </a:rPr>
            </a:br>
            <a:r>
              <a:rPr lang="fr-FR" sz="1800" dirty="0">
                <a:solidFill>
                  <a:srgbClr val="212529"/>
                </a:solidFill>
                <a:ea typeface="+mn-lt"/>
                <a:cs typeface="+mn-lt"/>
              </a:rPr>
              <a:t>- S’initier aux techniques juridiques fondamentales</a:t>
            </a:r>
            <a:br>
              <a:rPr lang="fr-FR" sz="1800" dirty="0">
                <a:ea typeface="+mn-lt"/>
                <a:cs typeface="+mn-lt"/>
              </a:rPr>
            </a:br>
            <a:r>
              <a:rPr lang="fr-FR" sz="1800" dirty="0">
                <a:solidFill>
                  <a:srgbClr val="212529"/>
                </a:solidFill>
                <a:ea typeface="+mn-lt"/>
                <a:cs typeface="+mn-lt"/>
              </a:rPr>
              <a:t>- Maîtriser les notions fondamentales du droit</a:t>
            </a:r>
            <a:endParaRPr lang="fr-FR" sz="1800" dirty="0"/>
          </a:p>
          <a:p>
            <a:pPr marL="0" indent="0" algn="just">
              <a:buNone/>
              <a:defRPr/>
            </a:pPr>
            <a:endParaRPr lang="fr-FR" sz="1800" dirty="0">
              <a:solidFill>
                <a:srgbClr val="212529"/>
              </a:solidFill>
              <a:latin typeface="Arial"/>
              <a:cs typeface="Arial"/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altLang="fr-FR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6565E16-B0B7-D2D5-717D-8BBA25895B1F}"/>
              </a:ext>
            </a:extLst>
          </p:cNvPr>
          <p:cNvSpPr txBox="1"/>
          <p:nvPr/>
        </p:nvSpPr>
        <p:spPr>
          <a:xfrm>
            <a:off x="179388" y="1412875"/>
            <a:ext cx="8856662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solidFill>
              <a:schemeClr val="accent1"/>
            </a:solidFill>
          </a:ln>
        </p:spPr>
        <p:txBody>
          <a:bodyPr lIns="91440" tIns="45720" rIns="91440" bIns="45720" anchor="t">
            <a:spAutoFit/>
          </a:bodyPr>
          <a:lstStyle/>
          <a:p>
            <a:pPr marL="355600" indent="-3556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3200" dirty="0">
                <a:solidFill>
                  <a:srgbClr val="0275D8"/>
                </a:solidFill>
                <a:latin typeface="+mn-lt"/>
                <a:ea typeface="ＭＳ Ｐゴシック"/>
              </a:rPr>
              <a:t>Bloc </a:t>
            </a:r>
            <a:r>
              <a:rPr lang="fr-FR" sz="3200" dirty="0">
                <a:solidFill>
                  <a:srgbClr val="0275D8"/>
                </a:solidFill>
                <a:latin typeface="+mn-lt"/>
                <a:ea typeface="ＭＳ Ｐゴシック"/>
              </a:rPr>
              <a:t>LG036C44</a:t>
            </a:r>
            <a:r>
              <a:rPr lang="fr-FR" sz="2000" kern="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 </a:t>
            </a:r>
            <a:endParaRPr lang="fr-FR" altLang="fr-FR" sz="2000" b="1" kern="0" dirty="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>
              <a:spcBef>
                <a:spcPct val="20000"/>
              </a:spcBef>
              <a:defRPr/>
            </a:pPr>
            <a:r>
              <a:rPr lang="fr-FR" altLang="fr-FR" sz="2000" kern="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contient les prérequis de la Licence </a:t>
            </a:r>
            <a:r>
              <a:rPr lang="fr-FR" sz="2000" kern="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DRA001; DRA002; DRS003 (2 au choix)</a:t>
            </a:r>
          </a:p>
          <a:p>
            <a:pPr>
              <a:spcBef>
                <a:spcPct val="20000"/>
              </a:spcBef>
              <a:defRPr/>
            </a:pPr>
            <a:r>
              <a:rPr lang="fr-FR" altLang="fr-FR" sz="2000" kern="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et le </a:t>
            </a:r>
            <a:r>
              <a:rPr lang="fr-FR" altLang="fr-FR" sz="2000" b="1" kern="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certificat</a:t>
            </a:r>
            <a:r>
              <a:rPr lang="fr-FR" altLang="fr-FR" sz="2000" kern="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 </a:t>
            </a:r>
            <a:r>
              <a:rPr lang="fr-FR" altLang="fr-FR" sz="2000" b="1" kern="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Les bases du droit </a:t>
            </a:r>
            <a:r>
              <a:rPr lang="fr-FR" altLang="fr-FR" sz="2000" kern="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CP6600A (les 3 UE)</a:t>
            </a:r>
            <a:endParaRPr lang="fr-FR" altLang="fr-FR" sz="2000" dirty="0">
              <a:solidFill>
                <a:srgbClr val="000000"/>
              </a:solidFill>
              <a:latin typeface="Times New Roman"/>
              <a:ea typeface="ＭＳ Ｐゴシック"/>
              <a:cs typeface="Times New Roman"/>
            </a:endParaRPr>
          </a:p>
        </p:txBody>
      </p:sp>
      <p:pic>
        <p:nvPicPr>
          <p:cNvPr id="5" name="Image 5" descr="LeCnamLOGO.gif">
            <a:extLst>
              <a:ext uri="{FF2B5EF4-FFF2-40B4-BE49-F238E27FC236}">
                <a16:creationId xmlns:a16="http://schemas.microsoft.com/office/drawing/2014/main" id="{D982939F-AF75-8B3D-8F15-8B8851574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72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8000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B65427F8-EDA1-5ECF-54AD-585222013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665407"/>
            <a:ext cx="8856662" cy="1152525"/>
          </a:xfr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469900" indent="-457200" algn="l">
              <a:spcBef>
                <a:spcPts val="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fr-FR" sz="3200">
                <a:solidFill>
                  <a:srgbClr val="0275D8"/>
                </a:solidFill>
                <a:latin typeface="+mn-lt"/>
                <a:ea typeface="ＭＳ Ｐゴシック"/>
                <a:cs typeface="Arial"/>
              </a:rPr>
              <a:t>Bloc LG036C24 et LG036C64 </a:t>
            </a:r>
            <a:br>
              <a:rPr lang="fr-FR" sz="3200">
                <a:solidFill>
                  <a:srgbClr val="0275D8"/>
                </a:solidFill>
                <a:latin typeface="Arial"/>
                <a:ea typeface="ＭＳ Ｐゴシック"/>
                <a:cs typeface="Arial"/>
              </a:rPr>
            </a:br>
            <a:r>
              <a:rPr lang="fr-FR" sz="2000">
                <a:latin typeface="Times New Roman"/>
                <a:ea typeface="ＭＳ Ｐゴシック"/>
                <a:cs typeface="Times New Roman"/>
              </a:rPr>
              <a:t>contiennent </a:t>
            </a:r>
            <a:r>
              <a:rPr lang="fr-FR" sz="1800">
                <a:latin typeface="+mn-lt"/>
                <a:ea typeface="ＭＳ Ｐゴシック"/>
                <a:cs typeface="Arial"/>
              </a:rPr>
              <a:t> DRA103 DRA106 et DRA110 DRA112 DRA113</a:t>
            </a:r>
            <a:br>
              <a:rPr lang="fr-FR" sz="1800">
                <a:latin typeface="+mn-lt"/>
                <a:ea typeface="ＭＳ Ｐゴシック"/>
                <a:cs typeface="Arial"/>
              </a:rPr>
            </a:br>
            <a:r>
              <a:rPr lang="fr-FR" sz="2000">
                <a:latin typeface="Times New Roman"/>
                <a:ea typeface="ＭＳ Ｐゴシック"/>
                <a:cs typeface="Times New Roman"/>
              </a:rPr>
              <a:t>et le </a:t>
            </a:r>
            <a:r>
              <a:rPr lang="fr-FR" sz="2000" b="1">
                <a:latin typeface="Times New Roman"/>
                <a:ea typeface="ＭＳ Ｐゴシック"/>
                <a:cs typeface="Times New Roman"/>
              </a:rPr>
              <a:t>certificat</a:t>
            </a:r>
            <a:r>
              <a:rPr lang="fr-FR" sz="2000">
                <a:latin typeface="Times New Roman"/>
                <a:ea typeface="ＭＳ Ｐゴシック"/>
                <a:cs typeface="Times New Roman"/>
              </a:rPr>
              <a:t> </a:t>
            </a:r>
            <a:r>
              <a:rPr lang="fr-FR" sz="2000" b="1">
                <a:latin typeface="Times New Roman"/>
                <a:ea typeface="ＭＳ Ｐゴシック"/>
                <a:cs typeface="Times New Roman"/>
              </a:rPr>
              <a:t>Droit des affaires CC0200A</a:t>
            </a:r>
            <a:endParaRPr lang="fr-FR" sz="1800"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831464-A3DC-9A89-7FE3-8CDD0B2FFE20}"/>
              </a:ext>
            </a:extLst>
          </p:cNvPr>
          <p:cNvSpPr txBox="1"/>
          <p:nvPr/>
        </p:nvSpPr>
        <p:spPr>
          <a:xfrm>
            <a:off x="179388" y="1922202"/>
            <a:ext cx="8856662" cy="47089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>
            <a:spAutoFit/>
          </a:bodyPr>
          <a:lstStyle/>
          <a:p>
            <a:pPr marL="12700" algn="ctr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3200" dirty="0">
                <a:solidFill>
                  <a:srgbClr val="0275D8"/>
                </a:solidFill>
                <a:latin typeface="+mn-lt"/>
                <a:ea typeface="ＭＳ Ｐゴシック"/>
                <a:cs typeface="Arial"/>
              </a:rPr>
              <a:t>CC0200A </a:t>
            </a:r>
            <a:endParaRPr lang="fr-FR" sz="3200" dirty="0">
              <a:solidFill>
                <a:srgbClr val="0275D8"/>
              </a:solidFill>
              <a:latin typeface="+mn-lt"/>
              <a:ea typeface="ＭＳ Ｐゴシック"/>
              <a:cs typeface="Arial"/>
            </a:endParaRPr>
          </a:p>
          <a:p>
            <a:pPr marL="12700" algn="ctr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rgbClr val="0275D8"/>
                </a:solidFill>
                <a:latin typeface="+mn-lt"/>
                <a:ea typeface="ＭＳ Ｐゴシック"/>
                <a:cs typeface="Arial"/>
              </a:rPr>
              <a:t>certificat Droit des affaires </a:t>
            </a:r>
            <a:endParaRPr lang="fr-FR" altLang="fr-FR" sz="3200" dirty="0">
              <a:solidFill>
                <a:srgbClr val="0275D8"/>
              </a:solidFill>
              <a:latin typeface="+mn-lt"/>
              <a:ea typeface="ＭＳ Ｐゴシック"/>
              <a:cs typeface="Arial"/>
            </a:endParaRPr>
          </a:p>
          <a:p>
            <a:pPr marL="12700" algn="ctr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000" kern="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(</a:t>
            </a:r>
            <a:r>
              <a:rPr lang="fr-FR" kern="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Responsables </a:t>
            </a:r>
            <a:r>
              <a:rPr lang="fr-FR" altLang="fr-FR" sz="2000" kern="0" dirty="0">
                <a:solidFill>
                  <a:srgbClr val="000000"/>
                </a:solidFill>
                <a:latin typeface="Times New Roman"/>
                <a:ea typeface="ＭＳ Ｐゴシック"/>
                <a:cs typeface="Times New Roman"/>
              </a:rPr>
              <a:t>: </a:t>
            </a:r>
            <a:r>
              <a:rPr lang="fr-FR" kern="0" dirty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M</a:t>
            </a:r>
            <a:r>
              <a:rPr lang="fr-FR" kern="0" dirty="0">
                <a:solidFill>
                  <a:srgbClr val="000000"/>
                </a:solidFill>
                <a:latin typeface="Arial"/>
                <a:ea typeface="Arial" panose="020B0604020202020204" pitchFamily="34" charset="0"/>
                <a:cs typeface="Arial"/>
              </a:rPr>
              <a:t>.-B. Salgado et Ph. </a:t>
            </a:r>
            <a:r>
              <a:rPr lang="fr-FR" kern="0" dirty="0" err="1">
                <a:solidFill>
                  <a:srgbClr val="000000"/>
                </a:solidFill>
                <a:latin typeface="Arial"/>
                <a:ea typeface="Arial" panose="020B0604020202020204" pitchFamily="34" charset="0"/>
                <a:cs typeface="Arial"/>
              </a:rPr>
              <a:t>Reigné</a:t>
            </a:r>
            <a:r>
              <a:rPr lang="fr-FR" kern="0" dirty="0">
                <a:solidFill>
                  <a:srgbClr val="000000"/>
                </a:solidFill>
                <a:latin typeface="Arial"/>
                <a:ea typeface="Arial" panose="020B0604020202020204" pitchFamily="34" charset="0"/>
                <a:cs typeface="Arial"/>
              </a:rPr>
              <a:t>)</a:t>
            </a:r>
            <a:endParaRPr lang="fr-FR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2700" algn="ctr">
              <a:spcBef>
                <a:spcPts val="0"/>
              </a:spcBef>
              <a:spcAft>
                <a:spcPts val="0"/>
              </a:spcAft>
              <a:defRPr/>
            </a:pPr>
            <a:endParaRPr lang="fr-FR" kern="0" dirty="0">
              <a:solidFill>
                <a:srgbClr val="000000"/>
              </a:solidFill>
              <a:latin typeface="Arial"/>
              <a:ea typeface="Arial" panose="020B0604020202020204" pitchFamily="34" charset="0"/>
              <a:cs typeface="Arial"/>
            </a:endParaRPr>
          </a:p>
          <a:p>
            <a:pPr>
              <a:defRPr/>
            </a:pPr>
            <a:r>
              <a:rPr lang="fr-FR" b="1" kern="0" dirty="0">
                <a:solidFill>
                  <a:srgbClr val="212529"/>
                </a:solidFill>
                <a:latin typeface="Arial"/>
                <a:ea typeface="ＭＳ Ｐゴシック"/>
                <a:cs typeface="Arial"/>
              </a:rPr>
              <a:t>Objectifs</a:t>
            </a:r>
            <a:endParaRPr lang="fr-FR" dirty="0">
              <a:ea typeface="ＭＳ Ｐゴシック"/>
              <a:cs typeface="Arial"/>
            </a:endParaRPr>
          </a:p>
          <a:p>
            <a:pPr marL="285750" indent="-285750" algn="just">
              <a:buFont typeface="Wingdings"/>
              <a:buChar char="ü"/>
              <a:defRPr/>
            </a:pPr>
            <a:r>
              <a:rPr lang="fr-FR" kern="0" dirty="0">
                <a:solidFill>
                  <a:srgbClr val="212529"/>
                </a:solidFill>
                <a:latin typeface="Arial"/>
                <a:ea typeface="ＭＳ Ｐゴシック"/>
                <a:cs typeface="Arial"/>
              </a:rPr>
              <a:t>Permettre la maîtrise des outils juridiques nécessaires à la gestion quotidienne de l'entreprise.</a:t>
            </a:r>
            <a:endParaRPr lang="fr-FR" dirty="0">
              <a:solidFill>
                <a:srgbClr val="000000"/>
              </a:solidFill>
              <a:ea typeface="ＭＳ Ｐゴシック"/>
              <a:cs typeface="Arial"/>
            </a:endParaRPr>
          </a:p>
          <a:p>
            <a:pPr marL="285750" indent="-285750" algn="just">
              <a:buFont typeface="Wingdings"/>
              <a:buChar char="ü"/>
              <a:defRPr/>
            </a:pPr>
            <a:r>
              <a:rPr lang="fr-FR" kern="0" dirty="0">
                <a:solidFill>
                  <a:srgbClr val="212529"/>
                </a:solidFill>
                <a:latin typeface="Arial"/>
                <a:ea typeface="ＭＳ Ｐゴシック"/>
                <a:cs typeface="Arial"/>
              </a:rPr>
              <a:t>Acquérir les connaissances permettant à l'auditeur de participer à la rédaction de contrats et au suivi des dossiers à caractère juridique de l'entreprise</a:t>
            </a:r>
          </a:p>
          <a:p>
            <a:pPr marL="285750" indent="-285750" algn="just">
              <a:buFont typeface="Wingdings"/>
              <a:buChar char="ü"/>
              <a:defRPr/>
            </a:pPr>
            <a:r>
              <a:rPr lang="fr-FR" kern="0" dirty="0">
                <a:solidFill>
                  <a:srgbClr val="212529"/>
                </a:solidFill>
                <a:latin typeface="Arial"/>
                <a:ea typeface="ＭＳ Ｐゴシック"/>
                <a:cs typeface="Arial"/>
              </a:rPr>
              <a:t>Être capable de formuler un avis juridique, de réaliser des études à la demande de la direction et des différents services de l'entreprise...</a:t>
            </a:r>
            <a:endParaRPr lang="fr-FR" kern="0" dirty="0">
              <a:solidFill>
                <a:srgbClr val="212529"/>
              </a:solidFill>
              <a:ea typeface="ＭＳ Ｐゴシック"/>
              <a:cs typeface="Arial"/>
            </a:endParaRPr>
          </a:p>
          <a:p>
            <a:pPr marL="285750" indent="-285750" algn="just">
              <a:buFont typeface="Wingdings"/>
              <a:buChar char="ü"/>
              <a:defRPr/>
            </a:pPr>
            <a:endParaRPr lang="fr-FR" b="1" kern="0" dirty="0">
              <a:solidFill>
                <a:srgbClr val="212529"/>
              </a:solidFill>
              <a:latin typeface="Arial"/>
              <a:ea typeface="ＭＳ Ｐゴシック"/>
              <a:cs typeface="Arial"/>
            </a:endParaRPr>
          </a:p>
          <a:p>
            <a:pPr algn="just">
              <a:defRPr/>
            </a:pPr>
            <a:r>
              <a:rPr lang="fr-FR" b="1" kern="0" dirty="0">
                <a:solidFill>
                  <a:srgbClr val="212529"/>
                </a:solidFill>
                <a:latin typeface="Arial"/>
                <a:ea typeface="ＭＳ Ｐゴシック"/>
                <a:cs typeface="Arial"/>
              </a:rPr>
              <a:t>Modalités de validation</a:t>
            </a:r>
            <a:endParaRPr lang="fr-FR" dirty="0">
              <a:ea typeface="ＭＳ Ｐゴシック"/>
              <a:cs typeface="Arial"/>
            </a:endParaRPr>
          </a:p>
          <a:p>
            <a:pPr algn="just">
              <a:defRPr/>
            </a:pPr>
            <a:r>
              <a:rPr lang="fr-FR" kern="0" dirty="0">
                <a:solidFill>
                  <a:srgbClr val="212529"/>
                </a:solidFill>
                <a:latin typeface="Arial"/>
                <a:ea typeface="ＭＳ Ｐゴシック"/>
                <a:cs typeface="Arial"/>
              </a:rPr>
              <a:t>Obtenir la totalité des unités de valeur du certificat avec une moyenne générale de 10/20 sans note inférieure à 8/20 dans le délai de 4 ans.</a:t>
            </a:r>
            <a:r>
              <a:rPr lang="fr-FR" sz="1200" kern="0" dirty="0">
                <a:solidFill>
                  <a:srgbClr val="212529"/>
                </a:solidFill>
                <a:latin typeface="Arial"/>
                <a:ea typeface="ＭＳ Ｐゴシック"/>
                <a:cs typeface="Arial"/>
              </a:rPr>
              <a:t> </a:t>
            </a:r>
            <a:endParaRPr lang="fr-FR" dirty="0">
              <a:ea typeface="ＭＳ Ｐゴシック"/>
            </a:endParaRPr>
          </a:p>
        </p:txBody>
      </p:sp>
      <p:pic>
        <p:nvPicPr>
          <p:cNvPr id="8" name="Image 5" descr="LeCnamLOGO.gif">
            <a:extLst>
              <a:ext uri="{FF2B5EF4-FFF2-40B4-BE49-F238E27FC236}">
                <a16:creationId xmlns:a16="http://schemas.microsoft.com/office/drawing/2014/main" id="{AB5A8E48-BAB1-895B-5508-DB9AC4A11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115968B-9418-F96C-9B23-0B51209A6EE6}"/>
              </a:ext>
            </a:extLst>
          </p:cNvPr>
          <p:cNvSpPr txBox="1"/>
          <p:nvPr/>
        </p:nvSpPr>
        <p:spPr>
          <a:xfrm>
            <a:off x="1990480" y="288191"/>
            <a:ext cx="506827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400" b="1">
                <a:latin typeface="Arial"/>
                <a:ea typeface="ＭＳ Ｐゴシック"/>
                <a:cs typeface="Arial"/>
              </a:rPr>
              <a:t>BLOCS DE COMPETENCES</a:t>
            </a:r>
            <a:br>
              <a:rPr lang="fr-FR" sz="2400" b="1">
                <a:cs typeface="Arial"/>
              </a:rPr>
            </a:br>
            <a:endParaRPr lang="fr-FR" sz="2400"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8000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B65427F8-EDA1-5ECF-54AD-585222013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802177"/>
            <a:ext cx="8856662" cy="1728907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>
              <a:defRPr/>
            </a:pPr>
            <a:br>
              <a:rPr lang="fr-FR" sz="3200" dirty="0">
                <a:solidFill>
                  <a:srgbClr val="0275D8"/>
                </a:solidFill>
                <a:ea typeface="ＭＳ Ｐゴシック"/>
                <a:cs typeface="Arial"/>
              </a:rPr>
            </a:br>
            <a:r>
              <a:rPr lang="fr-FR" sz="3200" dirty="0">
                <a:solidFill>
                  <a:srgbClr val="0275D8"/>
                </a:solidFill>
                <a:ea typeface="ＭＳ Ｐゴシック"/>
                <a:cs typeface="Arial"/>
              </a:rPr>
              <a:t>Bloc</a:t>
            </a:r>
            <a:r>
              <a:rPr lang="fr-FR" sz="3200" dirty="0">
                <a:solidFill>
                  <a:srgbClr val="0275D8"/>
                </a:solidFill>
                <a:latin typeface="+mn-lt"/>
                <a:ea typeface="ＭＳ Ｐゴシック"/>
                <a:cs typeface="Arial"/>
              </a:rPr>
              <a:t> LG036C74 et Bloc LG036C84 </a:t>
            </a:r>
            <a:br>
              <a:rPr lang="fr-FR" sz="3200" dirty="0">
                <a:solidFill>
                  <a:srgbClr val="0275D8"/>
                </a:solidFill>
                <a:latin typeface="Arial"/>
                <a:ea typeface="ＭＳ Ｐゴシック"/>
                <a:cs typeface="Arial"/>
              </a:rPr>
            </a:br>
            <a:r>
              <a:rPr lang="fr-FR" sz="1800" dirty="0">
                <a:latin typeface="Arial"/>
                <a:ea typeface="ＭＳ Ｐゴシック"/>
                <a:cs typeface="Times New Roman"/>
              </a:rPr>
              <a:t>contiennent </a:t>
            </a:r>
            <a:br>
              <a:rPr lang="fr-FR" sz="1800" dirty="0">
                <a:solidFill>
                  <a:srgbClr val="000000"/>
                </a:solidFill>
                <a:ea typeface="ＭＳ Ｐゴシック"/>
                <a:cs typeface="Times New Roman"/>
              </a:rPr>
            </a:br>
            <a:r>
              <a:rPr lang="fr-FR" sz="1800" dirty="0">
                <a:solidFill>
                  <a:srgbClr val="212529"/>
                </a:solidFill>
                <a:ea typeface="+mj-lt"/>
                <a:cs typeface="+mj-lt"/>
              </a:rPr>
              <a:t>Bloc de compétences Droit du travail - DRS101, DRS102 et DRS106</a:t>
            </a:r>
            <a:endParaRPr lang="fr-FR" altLang="fr-FR" sz="1800" dirty="0">
              <a:latin typeface="Arial"/>
              <a:ea typeface="ＭＳ Ｐゴシック" panose="020B0600070205080204" pitchFamily="34" charset="-128"/>
              <a:cs typeface="Times New Roman"/>
            </a:endParaRPr>
          </a:p>
          <a:p>
            <a:pPr algn="just">
              <a:defRPr/>
            </a:pPr>
            <a:r>
              <a:rPr lang="fr-FR" sz="1800" dirty="0">
                <a:solidFill>
                  <a:srgbClr val="212529"/>
                </a:solidFill>
                <a:ea typeface="+mj-lt"/>
                <a:cs typeface="+mj-lt"/>
              </a:rPr>
              <a:t>Bloc de compétences Droit de la protection sociale - DRS104 et DRS105</a:t>
            </a:r>
            <a:endParaRPr lang="fr-FR" sz="1800" dirty="0"/>
          </a:p>
          <a:p>
            <a:pPr algn="l">
              <a:defRPr/>
            </a:pPr>
            <a:r>
              <a:rPr lang="fr-FR" sz="2000" dirty="0">
                <a:latin typeface="Times New Roman"/>
                <a:ea typeface="ＭＳ Ｐゴシック"/>
                <a:cs typeface="Times New Roman"/>
              </a:rPr>
              <a:t>et le </a:t>
            </a:r>
            <a:r>
              <a:rPr lang="fr-FR" sz="2000" b="1" dirty="0">
                <a:latin typeface="Times New Roman"/>
                <a:ea typeface="ＭＳ Ｐゴシック"/>
                <a:cs typeface="Times New Roman"/>
              </a:rPr>
              <a:t>certificat</a:t>
            </a:r>
            <a:r>
              <a:rPr lang="fr-FR" sz="2000" dirty="0">
                <a:latin typeface="Times New Roman"/>
                <a:ea typeface="ＭＳ Ｐゴシック"/>
                <a:cs typeface="Times New Roman"/>
              </a:rPr>
              <a:t> </a:t>
            </a:r>
            <a:r>
              <a:rPr lang="fr-FR" sz="2000" b="1" dirty="0">
                <a:latin typeface="Times New Roman"/>
                <a:ea typeface="ＭＳ Ｐゴシック"/>
                <a:cs typeface="Times New Roman"/>
              </a:rPr>
              <a:t>Conseil en droit social appliqué à l'entreprise </a:t>
            </a:r>
            <a:br>
              <a:rPr lang="fr-FR" sz="2000" b="1" dirty="0">
                <a:latin typeface="Times New Roman"/>
                <a:ea typeface="ＭＳ Ｐゴシック"/>
                <a:cs typeface="Times New Roman"/>
              </a:rPr>
            </a:br>
            <a:endParaRPr lang="fr-FR" altLang="fr-FR" sz="20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7FFF731-2C77-ACE4-BD25-1D43B1A3E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008679"/>
            <a:ext cx="8856662" cy="3574684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000" dirty="0">
                <a:solidFill>
                  <a:srgbClr val="0275D8"/>
                </a:solidFill>
                <a:ea typeface="ＭＳ Ｐゴシック"/>
                <a:cs typeface="Arial"/>
              </a:rPr>
              <a:t>CC0300A </a:t>
            </a:r>
            <a:endParaRPr lang="fr-FR" sz="2000" dirty="0">
              <a:ea typeface="ＭＳ Ｐゴシック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altLang="fr-FR" sz="2000" dirty="0">
                <a:solidFill>
                  <a:srgbClr val="0275D8"/>
                </a:solidFill>
                <a:ea typeface="ＭＳ Ｐゴシック"/>
                <a:cs typeface="Arial"/>
              </a:rPr>
              <a:t>certificat Conseil en droit social appliqué à l'entreprise </a:t>
            </a:r>
            <a:endParaRPr lang="fr-FR" sz="2000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altLang="fr-FR" sz="2000" dirty="0">
                <a:ea typeface="ＭＳ Ｐゴシック"/>
                <a:cs typeface="Arial"/>
              </a:rPr>
              <a:t>(Responsable Michel Miné) 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altLang="fr-FR" sz="2000" dirty="0">
              <a:latin typeface="Arial"/>
              <a:ea typeface="ＭＳ Ｐゴシック"/>
              <a:cs typeface="Arial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212529"/>
                </a:solidFill>
                <a:ea typeface="+mn-lt"/>
                <a:cs typeface="+mn-lt"/>
              </a:rPr>
              <a:t>Acquérir les compétences juridiques nécessaires de Conseil en droit social.</a:t>
            </a:r>
            <a:endParaRPr lang="fr-FR" sz="2000" dirty="0">
              <a:solidFill>
                <a:srgbClr val="000000"/>
              </a:solidFill>
              <a:ea typeface="ＭＳ Ｐゴシック"/>
              <a:cs typeface="+mn-lt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212529"/>
                </a:solidFill>
                <a:ea typeface="+mn-lt"/>
                <a:cs typeface="+mn-lt"/>
              </a:rPr>
              <a:t>Connaître, comprendre les règles du droit social applicables à l'entreprise; maitriser leur mise en </a:t>
            </a:r>
            <a:r>
              <a:rPr lang="fr-FR" sz="2000" dirty="0" err="1">
                <a:solidFill>
                  <a:srgbClr val="212529"/>
                </a:solidFill>
                <a:ea typeface="+mn-lt"/>
                <a:cs typeface="+mn-lt"/>
              </a:rPr>
              <a:t>oeuvre</a:t>
            </a:r>
            <a:r>
              <a:rPr lang="fr-FR" sz="2000" dirty="0">
                <a:solidFill>
                  <a:srgbClr val="212529"/>
                </a:solidFill>
                <a:ea typeface="+mn-lt"/>
                <a:cs typeface="+mn-lt"/>
              </a:rPr>
              <a:t>.</a:t>
            </a:r>
            <a:endParaRPr lang="fr-FR" sz="2000" dirty="0"/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212529"/>
                </a:solidFill>
                <a:ea typeface="+mn-lt"/>
                <a:cs typeface="+mn-lt"/>
              </a:rPr>
              <a:t>Gestion juridique du personnel dans l'entreprise (GRH), capacité à constituer et utiliser la documentation juridique, contentieux social.</a:t>
            </a:r>
            <a:endParaRPr lang="fr-FR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•"/>
              <a:defRPr/>
            </a:pPr>
            <a:endParaRPr lang="fr-FR" sz="1200" dirty="0">
              <a:solidFill>
                <a:srgbClr val="212529"/>
              </a:solidFill>
              <a:latin typeface="Arial"/>
              <a:cs typeface="Arial"/>
            </a:endParaRPr>
          </a:p>
        </p:txBody>
      </p:sp>
      <p:pic>
        <p:nvPicPr>
          <p:cNvPr id="5" name="Image 5" descr="LeCnamLOGO.gif">
            <a:extLst>
              <a:ext uri="{FF2B5EF4-FFF2-40B4-BE49-F238E27FC236}">
                <a16:creationId xmlns:a16="http://schemas.microsoft.com/office/drawing/2014/main" id="{1044EFE8-5097-3E25-5186-02CC39292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E6EBDC8-F404-3736-8C86-C01F7E3D3237}"/>
              </a:ext>
            </a:extLst>
          </p:cNvPr>
          <p:cNvSpPr txBox="1"/>
          <p:nvPr/>
        </p:nvSpPr>
        <p:spPr>
          <a:xfrm>
            <a:off x="1959709" y="181708"/>
            <a:ext cx="4804506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400" b="1">
                <a:latin typeface="Arial"/>
                <a:ea typeface="ＭＳ Ｐゴシック"/>
                <a:cs typeface="Arial"/>
              </a:rPr>
              <a:t>BLOCS DE COMPETENCES</a:t>
            </a:r>
            <a:endParaRPr lang="fr-FR" sz="240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7995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47000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 4" descr="LeCnamLOGO.gif">
            <a:extLst>
              <a:ext uri="{FF2B5EF4-FFF2-40B4-BE49-F238E27FC236}">
                <a16:creationId xmlns:a16="http://schemas.microsoft.com/office/drawing/2014/main" id="{10C6D2FD-ADE3-2F30-CD73-4CF2EB44B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ZoneTexte 4">
            <a:extLst>
              <a:ext uri="{FF2B5EF4-FFF2-40B4-BE49-F238E27FC236}">
                <a16:creationId xmlns:a16="http://schemas.microsoft.com/office/drawing/2014/main" id="{43DA8AC2-5A0C-5E77-68D6-915FBEB2E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38275"/>
            <a:ext cx="8642350" cy="57554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endParaRPr lang="fr-FR" altLang="fr-FR" sz="2200" b="1" dirty="0">
              <a:latin typeface="Times New Roman"/>
              <a:ea typeface="ＭＳ Ｐゴシック"/>
              <a:cs typeface="Times New Roman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2200" b="1" dirty="0">
                <a:latin typeface="Times New Roman"/>
                <a:ea typeface="ＭＳ Ｐゴシック"/>
                <a:cs typeface="Times New Roman"/>
              </a:rPr>
              <a:t>UADR0D Expérience professionnelle, rapport d'expérience</a:t>
            </a:r>
            <a:endParaRPr lang="fr-FR" altLang="fr-FR" sz="2200" b="1" u="sng" dirty="0">
              <a:solidFill>
                <a:srgbClr val="C00000"/>
              </a:solidFill>
              <a:latin typeface="Times New Roman"/>
              <a:ea typeface="ＭＳ Ｐゴシック"/>
              <a:cs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fr-FR" sz="2000" dirty="0">
                <a:solidFill>
                  <a:srgbClr val="0070C0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S’il y a une vraie prestation, un accompagnement, elle peut être payante et mise au CPF. Méthodologie sur </a:t>
            </a:r>
            <a:r>
              <a:rPr lang="fr-FR" sz="2000" u="sng" dirty="0">
                <a:solidFill>
                  <a:srgbClr val="0070C0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droit</a:t>
            </a:r>
            <a:r>
              <a:rPr lang="fr-FR" sz="2000" dirty="0">
                <a:solidFill>
                  <a:srgbClr val="0070C0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.</a:t>
            </a:r>
            <a:r>
              <a:rPr lang="fr-FR" sz="2000" u="sng" dirty="0">
                <a:solidFill>
                  <a:srgbClr val="0070C0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cnam</a:t>
            </a:r>
            <a:r>
              <a:rPr lang="fr-FR" sz="2000" dirty="0">
                <a:solidFill>
                  <a:srgbClr val="0070C0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.</a:t>
            </a:r>
            <a:r>
              <a:rPr lang="fr-FR" sz="2000" u="sng" dirty="0">
                <a:solidFill>
                  <a:srgbClr val="0070C0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fr</a:t>
            </a:r>
          </a:p>
          <a:p>
            <a:pPr algn="ctr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fr-FR" sz="1800" b="1" dirty="0">
                <a:solidFill>
                  <a:srgbClr val="FF0000"/>
                </a:solidFill>
                <a:latin typeface="+mj-lt"/>
                <a:ea typeface="Times" panose="02020603050405020304" pitchFamily="18" charset="0"/>
                <a:cs typeface="Times New Roman"/>
              </a:rPr>
              <a:t>Ce n’est pas un rapport de stage ; ce n’est pas non plus un mémoire.</a:t>
            </a:r>
            <a:endParaRPr lang="fr-FR" altLang="fr-FR" sz="1800" dirty="0">
              <a:latin typeface="+mj-lt"/>
              <a:cs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fr-FR" sz="1800" dirty="0">
                <a:latin typeface="+mj-lt"/>
                <a:ea typeface="Times" panose="02020603050405020304" pitchFamily="18" charset="0"/>
                <a:cs typeface="Times New Roman"/>
              </a:rPr>
              <a:t>Ce </a:t>
            </a:r>
            <a:r>
              <a:rPr lang="fr-FR" sz="1800" u="sng" dirty="0">
                <a:latin typeface="+mj-lt"/>
                <a:ea typeface="Times" panose="02020603050405020304" pitchFamily="18" charset="0"/>
                <a:cs typeface="Times New Roman"/>
              </a:rPr>
              <a:t>rapport d’expérience</a:t>
            </a:r>
            <a:r>
              <a:rPr lang="fr-FR" sz="1800" dirty="0">
                <a:latin typeface="+mj-lt"/>
                <a:ea typeface="Times" panose="02020603050405020304" pitchFamily="18" charset="0"/>
                <a:cs typeface="Times New Roman"/>
              </a:rPr>
              <a:t> d’une </a:t>
            </a:r>
            <a:r>
              <a:rPr lang="fr-FR" sz="1800" dirty="0">
                <a:solidFill>
                  <a:srgbClr val="FF0000"/>
                </a:solidFill>
                <a:latin typeface="+mj-lt"/>
                <a:ea typeface="Times" panose="02020603050405020304" pitchFamily="18" charset="0"/>
                <a:cs typeface="Times New Roman"/>
              </a:rPr>
              <a:t>vingtaine de pages</a:t>
            </a:r>
            <a:r>
              <a:rPr lang="fr-FR" sz="1800" dirty="0">
                <a:latin typeface="+mj-lt"/>
                <a:ea typeface="Times" panose="02020603050405020304" pitchFamily="18" charset="0"/>
                <a:cs typeface="Times New Roman"/>
              </a:rPr>
              <a:t> environ contient :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800" b="1" dirty="0">
                <a:latin typeface="+mj-lt"/>
                <a:ea typeface="Times" panose="02020603050405020304" pitchFamily="18" charset="0"/>
                <a:cs typeface="Times New Roman"/>
              </a:rPr>
              <a:t>I. </a:t>
            </a:r>
            <a:r>
              <a:rPr lang="fr-FR" sz="1800" b="1" u="sng" dirty="0">
                <a:latin typeface="+mj-lt"/>
                <a:ea typeface="Times" panose="02020603050405020304" pitchFamily="18" charset="0"/>
                <a:cs typeface="Times New Roman"/>
              </a:rPr>
              <a:t>Une présentation de la totalité des expériences professionnelles acquises</a:t>
            </a:r>
            <a:endParaRPr lang="fr-FR" sz="1800" b="1" dirty="0">
              <a:latin typeface="+mj-lt"/>
              <a:ea typeface="Times" panose="02020603050405020304" pitchFamily="18" charset="0"/>
              <a:cs typeface="Times New Roman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800" b="1" dirty="0">
                <a:latin typeface="+mj-lt"/>
                <a:ea typeface="Times" panose="02020603050405020304" pitchFamily="18" charset="0"/>
                <a:cs typeface="Times New Roman"/>
              </a:rPr>
              <a:t>II. </a:t>
            </a:r>
            <a:r>
              <a:rPr lang="fr-FR" sz="1800" b="1" u="sng" dirty="0">
                <a:latin typeface="+mj-lt"/>
                <a:ea typeface="Times" panose="02020603050405020304" pitchFamily="18" charset="0"/>
                <a:cs typeface="Times New Roman"/>
              </a:rPr>
              <a:t>Une présentation détaillée de quelques expériences significatives</a:t>
            </a:r>
            <a:r>
              <a:rPr lang="fr-FR" sz="1800" dirty="0">
                <a:latin typeface="+mj-lt"/>
                <a:ea typeface="Times" panose="02020603050405020304" pitchFamily="18" charset="0"/>
                <a:cs typeface="Times New Roman"/>
              </a:rPr>
              <a:t> entre 3 et 6 situations </a:t>
            </a:r>
            <a:r>
              <a:rPr lang="fr-FR" sz="1800" b="1" dirty="0">
                <a:latin typeface="+mj-lt"/>
                <a:ea typeface="Times" panose="02020603050405020304" pitchFamily="18" charset="0"/>
                <a:cs typeface="Times New Roman"/>
              </a:rPr>
              <a:t>personnellement</a:t>
            </a:r>
            <a:r>
              <a:rPr lang="fr-FR" sz="1800" dirty="0">
                <a:latin typeface="+mj-lt"/>
                <a:ea typeface="Times" panose="02020603050405020304" pitchFamily="18" charset="0"/>
                <a:cs typeface="Times New Roman"/>
              </a:rPr>
              <a:t> résolues par l’auditeur concernant le champ de la spécialité du diplôme (Droit appliqué à l’entreprise).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800" b="1" dirty="0">
                <a:latin typeface="+mj-lt"/>
                <a:ea typeface="Times" panose="02020603050405020304" pitchFamily="18" charset="0"/>
                <a:cs typeface="Times New Roman"/>
              </a:rPr>
              <a:t>III. </a:t>
            </a:r>
            <a:r>
              <a:rPr lang="fr-FR" sz="1800" b="1" u="sng" dirty="0">
                <a:latin typeface="+mj-lt"/>
                <a:ea typeface="Times" panose="02020603050405020304" pitchFamily="18" charset="0"/>
                <a:cs typeface="Times New Roman"/>
              </a:rPr>
              <a:t>Une conclusion générale</a:t>
            </a:r>
            <a:r>
              <a:rPr lang="fr-FR" sz="1800" dirty="0">
                <a:latin typeface="+mj-lt"/>
                <a:ea typeface="Times" panose="02020603050405020304" pitchFamily="18" charset="0"/>
                <a:cs typeface="Times New Roman"/>
              </a:rPr>
              <a:t> mettant en avant les apports de la formation et les projets. </a:t>
            </a:r>
            <a:endParaRPr lang="fr-FR" sz="1800" dirty="0">
              <a:latin typeface="+mj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800" b="1" dirty="0">
                <a:latin typeface="+mj-lt"/>
                <a:ea typeface="Times" panose="02020603050405020304" pitchFamily="18" charset="0"/>
                <a:cs typeface="Times New Roman"/>
              </a:rPr>
              <a:t>IV. </a:t>
            </a:r>
            <a:r>
              <a:rPr lang="fr-FR" sz="1800" b="1" u="sng" dirty="0">
                <a:latin typeface="+mj-lt"/>
                <a:ea typeface="Times" panose="02020603050405020304" pitchFamily="18" charset="0"/>
                <a:cs typeface="Times New Roman"/>
              </a:rPr>
              <a:t>Une bibliographie</a:t>
            </a:r>
            <a:r>
              <a:rPr lang="fr-FR" sz="1800" b="1" dirty="0">
                <a:latin typeface="+mj-lt"/>
                <a:ea typeface="Times" panose="02020603050405020304" pitchFamily="18" charset="0"/>
                <a:cs typeface="Times New Roman"/>
              </a:rPr>
              <a:t> </a:t>
            </a:r>
            <a:r>
              <a:rPr lang="fr-FR" sz="1800" dirty="0">
                <a:latin typeface="+mj-lt"/>
                <a:ea typeface="Times" panose="02020603050405020304" pitchFamily="18" charset="0"/>
                <a:cs typeface="Times New Roman"/>
              </a:rPr>
              <a:t>des ouvrages que vous utilisez dans votre pratique</a:t>
            </a:r>
            <a:endParaRPr lang="fr-FR" altLang="fr-FR" sz="1800" dirty="0">
              <a:latin typeface="+mj-lt"/>
              <a:cs typeface="Times New Roman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1800" b="1" u="sng" dirty="0">
                <a:latin typeface="+mj-lt"/>
                <a:ea typeface="Times" panose="02020603050405020304" pitchFamily="18" charset="0"/>
                <a:cs typeface="Times New Roman"/>
              </a:rPr>
              <a:t>V. Des annexes limitées</a:t>
            </a:r>
            <a:endParaRPr lang="fr-FR" altLang="fr-FR" sz="1800" dirty="0">
              <a:latin typeface="+mj-lt"/>
              <a:cs typeface="Times New Roman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800" dirty="0">
                <a:latin typeface="+mj-lt"/>
                <a:ea typeface="ＭＳ Ｐゴシック"/>
              </a:rPr>
              <a:t>Le rapport d’expériences ne fait pas l’objet de soutenance et n’est pas noté ; </a:t>
            </a:r>
            <a:endParaRPr lang="fr-FR" altLang="fr-FR" sz="1800" dirty="0">
              <a:latin typeface="+mj-lt"/>
              <a:ea typeface="ＭＳ Ｐゴシック"/>
              <a:cs typeface="Arial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800" dirty="0">
                <a:latin typeface="+mj-lt"/>
                <a:ea typeface="ＭＳ Ｐゴシック"/>
              </a:rPr>
              <a:t>il fait l’objet d’un avis favorable ou différé, permettant de le modifier.</a:t>
            </a:r>
            <a:endParaRPr lang="fr-FR" altLang="fr-FR" sz="1800" dirty="0">
              <a:latin typeface="+mj-lt"/>
              <a:ea typeface="ＭＳ Ｐゴシック"/>
              <a:cs typeface="Arial"/>
            </a:endParaRPr>
          </a:p>
        </p:txBody>
      </p:sp>
      <p:sp>
        <p:nvSpPr>
          <p:cNvPr id="5" name="Rectangle 1026">
            <a:extLst>
              <a:ext uri="{FF2B5EF4-FFF2-40B4-BE49-F238E27FC236}">
                <a16:creationId xmlns:a16="http://schemas.microsoft.com/office/drawing/2014/main" id="{9920678E-A1C8-5823-349C-4DFD6516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04825"/>
            <a:ext cx="8640959" cy="9300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9pPr>
          </a:lstStyle>
          <a:p>
            <a:pPr eaLnBrk="1" hangingPunct="1">
              <a:defRPr/>
            </a:pPr>
            <a:br>
              <a:rPr lang="fr-FR" sz="1800" b="1" kern="0" dirty="0"/>
            </a:br>
            <a:br>
              <a:rPr lang="fr-FR" sz="1800" b="1" kern="0" dirty="0"/>
            </a:br>
            <a:endParaRPr lang="fr-FR" altLang="fr-FR" sz="2000" b="1" u="sng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fr-FR" sz="1600" b="1" dirty="0">
              <a:ln>
                <a:solidFill>
                  <a:schemeClr val="tx1"/>
                </a:solidFill>
              </a:ln>
            </a:endParaRPr>
          </a:p>
          <a:p>
            <a:pPr eaLnBrk="1" hangingPunct="1">
              <a:defRPr/>
            </a:pPr>
            <a:endParaRPr lang="fr-FR" sz="1600" b="1" dirty="0">
              <a:ln>
                <a:solidFill>
                  <a:schemeClr val="tx1"/>
                </a:solidFill>
              </a:ln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fr-FR" sz="2400" dirty="0">
                <a:solidFill>
                  <a:srgbClr val="0275D8"/>
                </a:solidFill>
                <a:latin typeface="+mn-lt"/>
                <a:ea typeface="ＭＳ Ｐゴシック"/>
                <a:cs typeface="+mn-cs"/>
              </a:rPr>
              <a:t>Bloc LG036C54</a:t>
            </a:r>
            <a:endParaRPr lang="fr-FR" altLang="fr-FR" sz="2400" dirty="0">
              <a:solidFill>
                <a:srgbClr val="0275D8"/>
              </a:solidFill>
              <a:latin typeface="+mn-lt"/>
              <a:ea typeface="ＭＳ Ｐゴシック"/>
              <a:cs typeface="Arial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fr-FR" sz="2400" dirty="0">
                <a:solidFill>
                  <a:srgbClr val="0275D8"/>
                </a:solidFill>
                <a:latin typeface="+mn-lt"/>
                <a:ea typeface="ＭＳ Ｐゴシック"/>
                <a:cs typeface="+mn-cs"/>
              </a:rPr>
              <a:t>Positionnement vis-à-vis d'un champ professionnel </a:t>
            </a:r>
            <a:endParaRPr lang="fr-FR" sz="2400" dirty="0">
              <a:solidFill>
                <a:srgbClr val="0275D8"/>
              </a:solidFill>
              <a:latin typeface="+mn-lt"/>
              <a:ea typeface="ＭＳ Ｐゴシック"/>
              <a:cs typeface="Arial"/>
            </a:endParaRPr>
          </a:p>
          <a:p>
            <a:pPr>
              <a:defRPr/>
            </a:pPr>
            <a:br>
              <a:rPr lang="fr-FR" sz="3200" kern="0" dirty="0"/>
            </a:br>
            <a:br>
              <a:rPr lang="fr-FR" sz="3200" kern="0" dirty="0"/>
            </a:br>
            <a:endParaRPr lang="fr-FR" altLang="fr-FR" sz="3200" kern="0" dirty="0">
              <a:solidFill>
                <a:srgbClr val="C000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4E4"/>
            </a:gs>
            <a:gs pos="71001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 4" descr="LeCnamLOGO.gif">
            <a:extLst>
              <a:ext uri="{FF2B5EF4-FFF2-40B4-BE49-F238E27FC236}">
                <a16:creationId xmlns:a16="http://schemas.microsoft.com/office/drawing/2014/main" id="{0DEDE903-6D8F-6901-3A50-1392A8723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ZoneTexte 4">
            <a:extLst>
              <a:ext uri="{FF2B5EF4-FFF2-40B4-BE49-F238E27FC236}">
                <a16:creationId xmlns:a16="http://schemas.microsoft.com/office/drawing/2014/main" id="{724CB2F6-B6CE-487C-6ADE-07F268291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36" y="446631"/>
            <a:ext cx="8262937" cy="624068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fr-FR" altLang="fr-FR" sz="1600" b="1" dirty="0"/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fr-FR" altLang="fr-FR" sz="1800" dirty="0">
                <a:latin typeface="Arial"/>
                <a:ea typeface="ＭＳ Ｐゴシック"/>
                <a:cs typeface="Arial"/>
              </a:rPr>
              <a:t>Lorsque presque la totalité des UE de la licence sont validées :</a:t>
            </a:r>
            <a:endParaRPr lang="fr-FR" altLang="fr-FR" sz="1800" dirty="0">
              <a:cs typeface="Arial" panose="020B0604020202020204" pitchFamily="34" charset="0"/>
            </a:endParaRPr>
          </a:p>
          <a:p>
            <a:pPr algn="just">
              <a:buNone/>
              <a:defRPr/>
            </a:pPr>
            <a:endParaRPr lang="fr-FR" sz="2000" dirty="0">
              <a:solidFill>
                <a:srgbClr val="333333"/>
              </a:solidFill>
              <a:latin typeface="Arial"/>
              <a:ea typeface="ＭＳ Ｐゴシック"/>
              <a:cs typeface="Arial"/>
            </a:endParaRPr>
          </a:p>
          <a:p>
            <a:pPr algn="just">
              <a:buNone/>
              <a:defRPr/>
            </a:pPr>
            <a:r>
              <a:rPr lang="fr-FR" sz="2000" dirty="0">
                <a:solidFill>
                  <a:srgbClr val="333333"/>
                </a:solidFill>
                <a:latin typeface="Arial"/>
                <a:ea typeface="ＭＳ Ｐゴシック"/>
                <a:cs typeface="Arial"/>
              </a:rPr>
              <a:t>Des séminaires pour expliquer l'UA, connaître l'expérience professionnelle requise ainsi que la méthode de rédaction du rapport d'expériences :</a:t>
            </a:r>
            <a:endParaRPr lang="fr-FR" sz="2000" dirty="0">
              <a:latin typeface="Arial"/>
              <a:ea typeface="ＭＳ Ｐゴシック"/>
              <a:cs typeface="Arial"/>
            </a:endParaRPr>
          </a:p>
          <a:p>
            <a:pPr algn="just">
              <a:buNone/>
              <a:defRPr/>
            </a:pPr>
            <a:r>
              <a:rPr lang="fr-FR" sz="2000" dirty="0">
                <a:solidFill>
                  <a:srgbClr val="333333"/>
                </a:solidFill>
                <a:latin typeface="Arial"/>
                <a:ea typeface="ＭＳ Ｐゴシック"/>
                <a:cs typeface="Arial"/>
              </a:rPr>
              <a:t>-    pour la LG03604A Droit appliqué à l’entreprise </a:t>
            </a:r>
            <a:r>
              <a:rPr lang="fr-FR" sz="2000" dirty="0">
                <a:solidFill>
                  <a:srgbClr val="C1002A"/>
                </a:solidFill>
                <a:latin typeface="Arial"/>
                <a:ea typeface="ＭＳ Ｐゴシック"/>
                <a:cs typeface="Arial"/>
                <a:hlinkClick r:id="rId3"/>
              </a:rPr>
              <a:t>UADR0D </a:t>
            </a:r>
            <a:endParaRPr lang="fr-FR" sz="2000" dirty="0">
              <a:latin typeface="Arial"/>
              <a:ea typeface="ＭＳ Ｐゴシック"/>
              <a:cs typeface="Arial"/>
            </a:endParaRPr>
          </a:p>
          <a:p>
            <a:pPr algn="just">
              <a:buNone/>
              <a:defRPr/>
            </a:pPr>
            <a:r>
              <a:rPr lang="fr-FR" sz="2000" dirty="0">
                <a:solidFill>
                  <a:srgbClr val="333333"/>
                </a:solidFill>
                <a:latin typeface="Arial"/>
                <a:ea typeface="ＭＳ Ｐゴシック"/>
                <a:cs typeface="Arial"/>
              </a:rPr>
              <a:t>-    et pour la LG03605A Gestion des ressources humaines </a:t>
            </a:r>
            <a:r>
              <a:rPr lang="fr-FR" sz="2000" dirty="0">
                <a:solidFill>
                  <a:srgbClr val="C1002A"/>
                </a:solidFill>
                <a:latin typeface="Arial"/>
                <a:ea typeface="ＭＳ Ｐゴシック"/>
                <a:cs typeface="Arial"/>
                <a:hlinkClick r:id="rId4"/>
              </a:rPr>
              <a:t>UAMG04</a:t>
            </a:r>
            <a:endParaRPr lang="fr-FR" sz="2000" dirty="0">
              <a:latin typeface="Arial"/>
              <a:ea typeface="ＭＳ Ｐゴシック"/>
              <a:cs typeface="Arial"/>
            </a:endParaRPr>
          </a:p>
          <a:p>
            <a:pPr marL="228600" algn="ctr">
              <a:lnSpc>
                <a:spcPct val="115000"/>
              </a:lnSpc>
              <a:buNone/>
              <a:defRPr/>
            </a:pPr>
            <a:endParaRPr lang="fr-FR" sz="2000" b="1" dirty="0">
              <a:solidFill>
                <a:srgbClr val="FF0000"/>
              </a:solidFill>
              <a:latin typeface="Calibri"/>
              <a:ea typeface="Times" panose="02020603050405020304" pitchFamily="18" charset="0"/>
              <a:cs typeface="Times New Roman"/>
            </a:endParaRPr>
          </a:p>
          <a:p>
            <a:pPr marL="228600" algn="ctr">
              <a:lnSpc>
                <a:spcPct val="114999"/>
              </a:lnSpc>
              <a:buFontTx/>
              <a:buNone/>
              <a:defRPr/>
            </a:pPr>
            <a:r>
              <a:rPr lang="fr-FR" sz="2000" b="1" dirty="0">
                <a:solidFill>
                  <a:srgbClr val="FF0000"/>
                </a:solidFill>
                <a:latin typeface="Calibri"/>
                <a:ea typeface="Times" panose="02020603050405020304" pitchFamily="18" charset="0"/>
                <a:cs typeface="Times New Roman"/>
              </a:rPr>
              <a:t>Inscription préalable obligatoire </a:t>
            </a:r>
            <a:r>
              <a:rPr lang="fr-FR" sz="2000" b="1" u="sng" dirty="0">
                <a:solidFill>
                  <a:srgbClr val="FF0000"/>
                </a:solidFill>
                <a:latin typeface="Calibri"/>
                <a:ea typeface="Times" panose="02020603050405020304" pitchFamily="18" charset="0"/>
                <a:cs typeface="Times New Roman"/>
              </a:rPr>
              <a:t>en indiquant son centre d’inscription</a:t>
            </a:r>
            <a:r>
              <a:rPr lang="fr-FR" sz="2000" b="1" dirty="0">
                <a:solidFill>
                  <a:srgbClr val="FF0000"/>
                </a:solidFill>
                <a:latin typeface="Calibri"/>
                <a:ea typeface="Times" panose="02020603050405020304" pitchFamily="18" charset="0"/>
                <a:cs typeface="Times New Roman"/>
              </a:rPr>
              <a:t> </a:t>
            </a:r>
            <a:r>
              <a:rPr lang="fr-FR" sz="2000" b="1" dirty="0">
                <a:latin typeface="Calibri"/>
                <a:ea typeface="Times" panose="02020603050405020304" pitchFamily="18" charset="0"/>
                <a:cs typeface="Times New Roman"/>
              </a:rPr>
              <a:t> </a:t>
            </a:r>
            <a:endParaRPr lang="fr-FR" sz="2000" dirty="0">
              <a:latin typeface="Calibri"/>
              <a:ea typeface="Times" panose="02020603050405020304" pitchFamily="18" charset="0"/>
              <a:cs typeface="Times New Roman"/>
            </a:endParaRPr>
          </a:p>
          <a:p>
            <a:pPr algn="ctr">
              <a:spcBef>
                <a:spcPts val="200"/>
              </a:spcBef>
              <a:buFontTx/>
              <a:buNone/>
              <a:defRPr/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tous renseignements concernant les dates et heures de ces séminaires et pour s’inscrire : contacter le secrétariat du Cnam DROIT </a:t>
            </a:r>
            <a:r>
              <a:rPr lang="fr-FR" sz="1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par_cnam.droit@lecnam.net</a:t>
            </a:r>
            <a:endParaRPr lang="fr-FR" sz="1800" dirty="0">
              <a:solidFill>
                <a:srgbClr val="00B0F0"/>
              </a:solidFill>
              <a:latin typeface="Maple Medium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buNone/>
              <a:defRPr/>
            </a:pPr>
            <a:endParaRPr lang="fr-FR" sz="1800" dirty="0">
              <a:solidFill>
                <a:srgbClr val="000000"/>
              </a:solidFill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algn="ctr">
              <a:spcBef>
                <a:spcPts val="200"/>
              </a:spcBef>
              <a:buFontTx/>
              <a:buNone/>
              <a:defRPr/>
            </a:pPr>
            <a:r>
              <a:rPr lang="fr-FR" sz="1800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Secrétariat pédagogique</a:t>
            </a:r>
            <a:endParaRPr lang="fr-FR" sz="1800" dirty="0"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algn="ctr">
              <a:spcBef>
                <a:spcPts val="200"/>
              </a:spcBef>
              <a:buFontTx/>
              <a:buNone/>
              <a:defRPr/>
            </a:pPr>
            <a:r>
              <a:rPr lang="fr-F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Roza</a:t>
            </a: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Aït </a:t>
            </a:r>
            <a:r>
              <a:rPr lang="fr-F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Medri</a:t>
            </a: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- 01 40 27 25 56</a:t>
            </a:r>
            <a:endParaRPr lang="fr-FR" sz="1800" dirty="0">
              <a:latin typeface="Maple Medium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  <a:defRPr/>
            </a:pPr>
            <a:r>
              <a:rPr lang="fr-FR" sz="18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roza.aitmedri@lecnam.net</a:t>
            </a:r>
            <a:endParaRPr lang="fr-FR" sz="1800" dirty="0">
              <a:latin typeface="Maple Medium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buFontTx/>
              <a:buNone/>
              <a:defRPr/>
            </a:pP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Yasmina </a:t>
            </a:r>
            <a:r>
              <a:rPr lang="fr-FR" sz="1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Nabbach</a:t>
            </a: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- 01 58 80 87 93</a:t>
            </a:r>
            <a:endParaRPr lang="fr-FR" sz="1800" dirty="0">
              <a:latin typeface="Maple Medium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  <a:defRPr/>
            </a:pPr>
            <a:r>
              <a:rPr lang="fr-FR" sz="1800" u="sng" dirty="0">
                <a:solidFill>
                  <a:srgbClr val="000000"/>
                </a:solidFill>
                <a:latin typeface="Calibri" panose="020F0502020204030204" pitchFamily="34" charset="0"/>
                <a:ea typeface="Times" panose="02020603050405020304" pitchFamily="18" charset="0"/>
                <a:cs typeface="Times New Roman" panose="02020603050405020304" pitchFamily="18" charset="0"/>
                <a:hlinkClick r:id="rId6"/>
              </a:rPr>
              <a:t>yasmina.nabbach@lecnam.net</a:t>
            </a:r>
            <a:r>
              <a:rPr lang="fr-FR" sz="1800" dirty="0">
                <a:latin typeface="Calibri" panose="020F05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18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nam7">
            <a:extLst>
              <a:ext uri="{FF2B5EF4-FFF2-40B4-BE49-F238E27FC236}">
                <a16:creationId xmlns:a16="http://schemas.microsoft.com/office/drawing/2014/main" id="{50AC25B4-6735-A672-7C4B-BC35C6C75009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96975"/>
          </a:xfrm>
        </p:spPr>
      </p:pic>
      <p:sp>
        <p:nvSpPr>
          <p:cNvPr id="2071" name="Rectangle 23">
            <a:extLst>
              <a:ext uri="{FF2B5EF4-FFF2-40B4-BE49-F238E27FC236}">
                <a16:creationId xmlns:a16="http://schemas.microsoft.com/office/drawing/2014/main" id="{15658D9F-2A39-32F4-8544-EE1D3959D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8001000" cy="4157165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lIns="90000" tIns="46800" rIns="90000" bIns="46800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Master Droit-Economie-Gestion (DEG)</a:t>
            </a:r>
          </a:p>
          <a:p>
            <a:pPr algn="ctr" eaLnBrk="1" hangingPunct="1">
              <a:defRPr/>
            </a:pPr>
            <a:r>
              <a:rPr lang="fr-FR" altLang="fr-FR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Mention : Droit de l’entreprise</a:t>
            </a:r>
          </a:p>
          <a:p>
            <a:pPr algn="ctr">
              <a:defRPr/>
            </a:pPr>
            <a:r>
              <a:rPr lang="fr-FR" sz="28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MR14901A</a:t>
            </a:r>
            <a:endParaRPr lang="fr-FR">
              <a:latin typeface="Arial"/>
              <a:ea typeface="ＭＳ Ｐゴシック"/>
            </a:endParaRPr>
          </a:p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fr-FR" altLang="fr-FR" sz="2000"/>
              <a:t>Responsables : Maria-Beatriz Salgado et Marie </a:t>
            </a:r>
            <a:r>
              <a:rPr lang="fr-FR" altLang="fr-FR" sz="2000" err="1"/>
              <a:t>Mercat</a:t>
            </a:r>
            <a:r>
              <a:rPr lang="fr-FR" altLang="fr-FR" sz="2000"/>
              <a:t>-Bruns</a:t>
            </a: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sz="2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	</a:t>
            </a:r>
          </a:p>
          <a:p>
            <a:pPr algn="ctr" eaLnBrk="1" hangingPunct="1">
              <a:defRPr/>
            </a:pP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8196" name="Image 5" descr="LeCnamLOGO.gif">
            <a:extLst>
              <a:ext uri="{FF2B5EF4-FFF2-40B4-BE49-F238E27FC236}">
                <a16:creationId xmlns:a16="http://schemas.microsoft.com/office/drawing/2014/main" id="{A034D8E8-787F-6724-2120-834813B37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1196975"/>
            <a:ext cx="20494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DBCE108-3C30-C107-895D-20A5564C6CBD}"/>
              </a:ext>
            </a:extLst>
          </p:cNvPr>
          <p:cNvSpPr/>
          <p:nvPr/>
        </p:nvSpPr>
        <p:spPr>
          <a:xfrm>
            <a:off x="7748588" y="6156325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MR14901A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90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8338773-F8EA-06F7-CF14-F5766C519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865188"/>
          </a:xfrm>
        </p:spPr>
        <p:txBody>
          <a:bodyPr/>
          <a:lstStyle/>
          <a:p>
            <a:r>
              <a:rPr lang="fr-FR" altLang="fr-FR" sz="2800">
                <a:solidFill>
                  <a:srgbClr val="C00000"/>
                </a:solidFill>
                <a:ea typeface="ＭＳ Ｐゴシック" panose="020B0600070205080204" pitchFamily="34" charset="-128"/>
              </a:rPr>
              <a:t>Objectifs du diplôme</a:t>
            </a:r>
            <a:br>
              <a:rPr lang="fr-FR" altLang="fr-FR" sz="2800">
                <a:solidFill>
                  <a:srgbClr val="C00000"/>
                </a:solidFill>
                <a:ea typeface="ＭＳ Ｐゴシック" panose="020B0600070205080204" pitchFamily="34" charset="-128"/>
              </a:rPr>
            </a:br>
            <a:endParaRPr lang="fr-FR" altLang="fr-FR" sz="2800">
              <a:solidFill>
                <a:srgbClr val="C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19" name="ZoneTexte 1">
            <a:extLst>
              <a:ext uri="{FF2B5EF4-FFF2-40B4-BE49-F238E27FC236}">
                <a16:creationId xmlns:a16="http://schemas.microsoft.com/office/drawing/2014/main" id="{632E293E-F89C-DBF9-D6C8-87E2D43E0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25575"/>
            <a:ext cx="7848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/>
              <a:t>L’objectif général de ce diplôme de former de </a:t>
            </a:r>
            <a:r>
              <a:rPr lang="fr-FR" altLang="fr-FR" sz="2000" b="1"/>
              <a:t>juristes généralistes </a:t>
            </a:r>
            <a:r>
              <a:rPr lang="fr-FR" altLang="fr-FR" sz="2000"/>
              <a:t>en droit de l’entreprise.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C492D5-4EAA-6CB7-1952-FC58D8302032}"/>
              </a:ext>
            </a:extLst>
          </p:cNvPr>
          <p:cNvSpPr txBox="1"/>
          <p:nvPr/>
        </p:nvSpPr>
        <p:spPr>
          <a:xfrm>
            <a:off x="900113" y="2389188"/>
            <a:ext cx="7488237" cy="37856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FR" sz="2400"/>
              <a:t>Le </a:t>
            </a:r>
            <a:r>
              <a:rPr lang="fr-FR" sz="2400" b="1"/>
              <a:t>Master</a:t>
            </a:r>
            <a:r>
              <a:rPr lang="fr-FR" sz="2400"/>
              <a:t> Droit de l’entreprise permet : </a:t>
            </a:r>
          </a:p>
          <a:p>
            <a:pPr algn="just" eaLnBrk="1" hangingPunct="1">
              <a:defRPr/>
            </a:pPr>
            <a:endParaRPr lang="fr-FR" sz="2400"/>
          </a:p>
          <a:p>
            <a:pPr marL="342900" indent="-342900" algn="just" eaLnBrk="1" hangingPunct="1">
              <a:buFontTx/>
              <a:buChar char="-"/>
              <a:defRPr/>
            </a:pPr>
            <a:r>
              <a:rPr lang="fr-FR" sz="2400" b="1"/>
              <a:t>soit une insertion professionnelle </a:t>
            </a:r>
            <a:r>
              <a:rPr lang="fr-FR" sz="2400"/>
              <a:t>et tant que juriste d’entreprise ayant les compétences pour comprendre le monde de l’entreprise et appliquer les textes légaux en adéquation avec la problématique posée;</a:t>
            </a:r>
          </a:p>
          <a:p>
            <a:pPr algn="just" eaLnBrk="1" hangingPunct="1">
              <a:defRPr/>
            </a:pPr>
            <a:endParaRPr lang="fr-FR" sz="2400"/>
          </a:p>
          <a:p>
            <a:pPr marL="355600" indent="-355600" algn="just" eaLnBrk="1" hangingPunct="1">
              <a:buFontTx/>
              <a:buChar char="-"/>
              <a:defRPr/>
            </a:pPr>
            <a:r>
              <a:rPr lang="fr-FR" sz="2400" b="1"/>
              <a:t>soit la poursuite d’études </a:t>
            </a:r>
            <a:r>
              <a:rPr lang="fr-FR" sz="2400"/>
              <a:t>avec la préparation d’un Doctorat en Droit. </a:t>
            </a:r>
          </a:p>
        </p:txBody>
      </p:sp>
      <p:pic>
        <p:nvPicPr>
          <p:cNvPr id="9221" name="Image 5" descr="LeCnamLOGO.gif">
            <a:extLst>
              <a:ext uri="{FF2B5EF4-FFF2-40B4-BE49-F238E27FC236}">
                <a16:creationId xmlns:a16="http://schemas.microsoft.com/office/drawing/2014/main" id="{26B2BD1C-CCCB-3A51-9A53-ABC117D11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7949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17">
            <a:extLst>
              <a:ext uri="{FF2B5EF4-FFF2-40B4-BE49-F238E27FC236}">
                <a16:creationId xmlns:a16="http://schemas.microsoft.com/office/drawing/2014/main" id="{0F9A2719-8633-04F7-A2E4-BC735C10A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92934"/>
            <a:ext cx="8497888" cy="58499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Prérequis</a:t>
            </a:r>
            <a:r>
              <a:rPr lang="fr-FR" altLang="fr-FR" sz="200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br>
              <a:rPr lang="fr-FR" altLang="fr-FR" sz="2000"/>
            </a:br>
            <a:r>
              <a:rPr lang="fr-FR" altLang="fr-FR" sz="2400">
                <a:solidFill>
                  <a:srgbClr val="FF0000"/>
                </a:solidFill>
              </a:rPr>
              <a:t>Les conditions d'accès sont les suivantes 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400">
                <a:solidFill>
                  <a:srgbClr val="FF0000"/>
                </a:solidFill>
              </a:rPr>
              <a:t>	</a:t>
            </a:r>
            <a:r>
              <a:rPr lang="fr-FR" altLang="fr-FR" sz="2000"/>
              <a:t>- </a:t>
            </a:r>
            <a:r>
              <a:rPr lang="fr-FR" altLang="fr-FR" sz="2000" b="1"/>
              <a:t>en 1</a:t>
            </a:r>
            <a:r>
              <a:rPr lang="fr-FR" altLang="fr-FR" sz="2000" b="1" baseline="30000"/>
              <a:t>ère </a:t>
            </a:r>
            <a:r>
              <a:rPr lang="fr-FR" altLang="fr-FR" sz="2000" b="1"/>
              <a:t>année</a:t>
            </a:r>
            <a:r>
              <a:rPr lang="fr-FR" altLang="fr-FR" sz="2000"/>
              <a:t>: être titulaire d’un diplôme bac+3 et 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000"/>
              <a:t>		- soit posséder une expérience professionnelle de 12 mois dans le domaine du diplôme;</a:t>
            </a:r>
            <a:br>
              <a:rPr lang="fr-FR" altLang="fr-FR" sz="2000"/>
            </a:br>
            <a:r>
              <a:rPr lang="fr-FR" altLang="fr-FR" sz="2000"/>
              <a:t>		- soit, pour les élèves ayant réalisé leur parcours d’études en </a:t>
            </a:r>
            <a:r>
              <a:rPr lang="fr-FR" altLang="fr-FR" sz="2000" b="1"/>
              <a:t>alternance</a:t>
            </a:r>
            <a:r>
              <a:rPr lang="fr-FR" altLang="fr-FR" sz="2000"/>
              <a:t>, un stage d’une durée minimale 6 mois dans le domaine du diplôme (</a:t>
            </a:r>
            <a:r>
              <a:rPr lang="fr-FR" altLang="fr-FR" sz="1600" i="1"/>
              <a:t>à réaliser pendant la première année du diplôme</a:t>
            </a:r>
            <a:r>
              <a:rPr lang="fr-FR" altLang="fr-FR" sz="2000"/>
              <a:t>) ;</a:t>
            </a:r>
            <a:br>
              <a:rPr lang="fr-FR" altLang="fr-FR" sz="2000"/>
            </a:br>
            <a:r>
              <a:rPr lang="fr-FR" altLang="fr-FR" sz="2000"/>
              <a:t>	- </a:t>
            </a:r>
            <a:r>
              <a:rPr lang="fr-FR" altLang="fr-FR" sz="2000" b="1"/>
              <a:t>en 2</a:t>
            </a:r>
            <a:r>
              <a:rPr lang="fr-FR" altLang="fr-FR" sz="2000" b="1" baseline="30000"/>
              <a:t>ème</a:t>
            </a:r>
            <a:r>
              <a:rPr lang="fr-FR" altLang="fr-FR" sz="2000" b="1"/>
              <a:t> année</a:t>
            </a:r>
            <a:r>
              <a:rPr lang="fr-FR" altLang="fr-FR" sz="2000"/>
              <a:t>: être titulaire d’un diplôme bac+4 et posséder une expérience professionnelle de 12 mois dans le domaine du diplôme.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br>
              <a:rPr lang="fr-FR" altLang="fr-FR" sz="1400"/>
            </a:br>
            <a:r>
              <a:rPr lang="fr-FR" altLang="fr-FR" sz="2200" b="1"/>
              <a:t>Un diplôme en droit n’est pas nécessairement exigé </a:t>
            </a:r>
            <a:r>
              <a:rPr lang="fr-FR" altLang="fr-FR" sz="2200"/>
              <a:t>pour l’entrée en formation, mais la commission pédagogique peut proposer le suivi d’un certain nombre d’UE essentielles pour la compréhension et l’appropriation de connaissances et de compétentes. </a:t>
            </a:r>
            <a:endParaRPr lang="fr-FR" altLang="fr-FR" sz="2000"/>
          </a:p>
          <a:p>
            <a:pPr lvl="2" eaLnBrk="1" hangingPunct="1">
              <a:spcBef>
                <a:spcPct val="0"/>
              </a:spcBef>
              <a:defRPr/>
            </a:pPr>
            <a:endParaRPr lang="fr-FR" altLang="fr-FR" sz="1400"/>
          </a:p>
        </p:txBody>
      </p:sp>
    </p:spTree>
    <p:extLst>
      <p:ext uri="{BB962C8B-B14F-4D97-AF65-F5344CB8AC3E}">
        <p14:creationId xmlns:p14="http://schemas.microsoft.com/office/powerpoint/2010/main" val="2081483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17">
            <a:extLst>
              <a:ext uri="{FF2B5EF4-FFF2-40B4-BE49-F238E27FC236}">
                <a16:creationId xmlns:a16="http://schemas.microsoft.com/office/drawing/2014/main" id="{0F9A2719-8633-04F7-A2E4-BC735C10A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" y="332656"/>
            <a:ext cx="8497888" cy="74084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fr-FR" altLang="fr-FR" sz="2800">
                <a:solidFill>
                  <a:srgbClr val="FF0000"/>
                </a:solidFill>
                <a:latin typeface="Arial"/>
                <a:ea typeface="ＭＳ Ｐゴシック"/>
                <a:cs typeface="Arial"/>
              </a:rPr>
              <a:t>Contenu du diplôme </a:t>
            </a:r>
            <a:r>
              <a:rPr lang="fr-FR" sz="2800">
                <a:solidFill>
                  <a:srgbClr val="FF0000"/>
                </a:solidFill>
                <a:latin typeface="Arial"/>
                <a:ea typeface="ＭＳ Ｐゴシック"/>
                <a:cs typeface="Arial"/>
              </a:rPr>
              <a:t>MR149</a:t>
            </a:r>
            <a:br>
              <a:rPr lang="fr-FR" altLang="fr-FR" sz="2000"/>
            </a:br>
            <a:endParaRPr lang="fr-FR" altLang="fr-FR" sz="140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80A7401-173A-ECA6-D322-BE5454EA7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16379"/>
              </p:ext>
            </p:extLst>
          </p:nvPr>
        </p:nvGraphicFramePr>
        <p:xfrm>
          <a:off x="755576" y="1196752"/>
          <a:ext cx="7920880" cy="4987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4042">
                  <a:extLst>
                    <a:ext uri="{9D8B030D-6E8A-4147-A177-3AD203B41FA5}">
                      <a16:colId xmlns:a16="http://schemas.microsoft.com/office/drawing/2014/main" val="695344655"/>
                    </a:ext>
                  </a:extLst>
                </a:gridCol>
                <a:gridCol w="5356619">
                  <a:extLst>
                    <a:ext uri="{9D8B030D-6E8A-4147-A177-3AD203B41FA5}">
                      <a16:colId xmlns:a16="http://schemas.microsoft.com/office/drawing/2014/main" val="595059106"/>
                    </a:ext>
                  </a:extLst>
                </a:gridCol>
                <a:gridCol w="960219">
                  <a:extLst>
                    <a:ext uri="{9D8B030D-6E8A-4147-A177-3AD203B41FA5}">
                      <a16:colId xmlns:a16="http://schemas.microsoft.com/office/drawing/2014/main" val="1502559792"/>
                    </a:ext>
                  </a:extLst>
                </a:gridCol>
              </a:tblGrid>
              <a:tr h="30247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solidFill>
                            <a:srgbClr val="C00000"/>
                          </a:solidFill>
                          <a:effectLst/>
                        </a:rPr>
                        <a:t>Première année</a:t>
                      </a:r>
                      <a:endParaRPr lang="fr-FR" sz="18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453666"/>
                  </a:ext>
                </a:extLst>
              </a:tr>
              <a:tr h="30247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Toutes les UE sont obligatoires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7999"/>
                  </a:ext>
                </a:extLst>
              </a:tr>
              <a:tr h="22685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>
                          <a:effectLst/>
                        </a:rPr>
                        <a:t>Code UE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Intitulé UE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Crédits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4213937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DRA 107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Droit pénal des affaires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2493677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DRA 118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Droit du financement des entreprises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8219568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DRF 114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Droit fiscal : imposition du résultat de l’entreprise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1766437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DRF 115  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70C0"/>
                          </a:solidFill>
                          <a:effectLst/>
                        </a:rPr>
                        <a:t>Droit fiscal : TVA et imposition du capital</a:t>
                      </a:r>
                      <a:endParaRPr lang="fr-FR" sz="16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3313048"/>
                  </a:ext>
                </a:extLst>
              </a:tr>
              <a:tr h="272231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fr-FR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Sous-total Droit des affaires/fiscalité</a:t>
                      </a:r>
                      <a:endParaRPr lang="fr-FR" sz="1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solidFill>
                            <a:srgbClr val="C00000"/>
                          </a:solidFill>
                          <a:effectLst/>
                        </a:rPr>
                        <a:t>18</a:t>
                      </a:r>
                      <a:endParaRPr lang="fr-FR" sz="1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1072696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DRS 208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Droit du travail approfondi, évolutions récentes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0748320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DRS 107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Responsabilité pénale et civile de l’employeur et du salarié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7506467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DRS210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Droit et discriminations : agir contre les discriminations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7112854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PPS202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solidFill>
                            <a:srgbClr val="00B050"/>
                          </a:solidFill>
                          <a:effectLst/>
                        </a:rPr>
                        <a:t>Solidarité et protection sociale</a:t>
                      </a:r>
                      <a:endParaRPr lang="fr-FR" sz="16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4074787"/>
                  </a:ext>
                </a:extLst>
              </a:tr>
              <a:tr h="241983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fr-FR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Sous-total Droit social</a:t>
                      </a:r>
                      <a:endParaRPr lang="fr-FR" sz="1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16</a:t>
                      </a:r>
                      <a:endParaRPr lang="fr-FR" sz="1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477972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DNT104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Droit du numérique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0858561"/>
                  </a:ext>
                </a:extLst>
              </a:tr>
              <a:tr h="302478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fr-FR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Sous-total Droit du numérique</a:t>
                      </a:r>
                      <a:endParaRPr lang="fr-FR" sz="1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endParaRPr lang="fr-FR" sz="1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3781562"/>
                  </a:ext>
                </a:extLst>
              </a:tr>
              <a:tr h="25710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DRT214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Dossier de jurisprudence en droit de l'entreprise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9201994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ANG 330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Anglais professionnel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2608334"/>
                  </a:ext>
                </a:extLst>
              </a:tr>
              <a:tr h="24198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UADROP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Expérience professionnelle et rapport d’activité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u="none" strike="noStrike">
                          <a:effectLst/>
                        </a:rPr>
                        <a:t>12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0131817"/>
                  </a:ext>
                </a:extLst>
              </a:tr>
              <a:tr h="25710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fr-FR" sz="1600" b="1" u="none" strike="noStrike" dirty="0">
                          <a:effectLst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u="none" strike="noStrike" dirty="0">
                          <a:effectLst/>
                        </a:rPr>
                        <a:t>60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3065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560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285BF5B-BAF5-434A-9CB9-6DEB59F16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585514"/>
              </p:ext>
            </p:extLst>
          </p:nvPr>
        </p:nvGraphicFramePr>
        <p:xfrm>
          <a:off x="407095" y="208767"/>
          <a:ext cx="8448107" cy="645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7270">
                  <a:extLst>
                    <a:ext uri="{9D8B030D-6E8A-4147-A177-3AD203B41FA5}">
                      <a16:colId xmlns:a16="http://schemas.microsoft.com/office/drawing/2014/main" val="2300245143"/>
                    </a:ext>
                  </a:extLst>
                </a:gridCol>
                <a:gridCol w="2165958">
                  <a:extLst>
                    <a:ext uri="{9D8B030D-6E8A-4147-A177-3AD203B41FA5}">
                      <a16:colId xmlns:a16="http://schemas.microsoft.com/office/drawing/2014/main" val="3978572976"/>
                    </a:ext>
                  </a:extLst>
                </a:gridCol>
                <a:gridCol w="3692568">
                  <a:extLst>
                    <a:ext uri="{9D8B030D-6E8A-4147-A177-3AD203B41FA5}">
                      <a16:colId xmlns:a16="http://schemas.microsoft.com/office/drawing/2014/main" val="3854391656"/>
                    </a:ext>
                  </a:extLst>
                </a:gridCol>
                <a:gridCol w="1052311">
                  <a:extLst>
                    <a:ext uri="{9D8B030D-6E8A-4147-A177-3AD203B41FA5}">
                      <a16:colId xmlns:a16="http://schemas.microsoft.com/office/drawing/2014/main" val="1818618940"/>
                    </a:ext>
                  </a:extLst>
                </a:gridCol>
              </a:tblGrid>
              <a:tr h="260444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Deuxième année</a:t>
                      </a:r>
                      <a:endParaRPr lang="fr-FR" sz="1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49572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Code UE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Intitulé UE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Crédits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1599267250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UE Obligatoires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403902913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DRA204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Techniques juridiques de la transmission d'entreprise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1206562782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DRA120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Droit des difficultés des entreprises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998621903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DRA207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Les modes alternatifs de résolution des différends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172245111"/>
                  </a:ext>
                </a:extLst>
              </a:tr>
              <a:tr h="221377"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r-FR" sz="1400" b="0" u="none" strike="noStrike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78" marR="6878" marT="6878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fr-FR" sz="1400" b="1" i="0" u="none" strike="noStrike" noProof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Sous-total Droit des affaires</a:t>
                      </a:r>
                      <a:endParaRPr lang="fr-FR"/>
                    </a:p>
                  </a:txBody>
                  <a:tcPr marL="6878" marR="6878" marT="68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endParaRPr lang="fr-FR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552762277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DRS207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Clinique du droit, approche professionnelle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1446028761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DRS205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Droit du travail approfondi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3762667009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DRS204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La personne et le droit de l'entreprise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3679526094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DRS203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Droit du travail et droits de la personne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383087495"/>
                  </a:ext>
                </a:extLst>
              </a:tr>
              <a:tr h="221377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fr-FR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Sous-total Droit social</a:t>
                      </a:r>
                      <a:endParaRPr lang="fr-FR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fr-FR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endParaRPr lang="fr-FR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540201009"/>
                  </a:ext>
                </a:extLst>
              </a:tr>
              <a:tr h="22137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1 UE à choisir parmi</a:t>
                      </a:r>
                      <a:r>
                        <a:rPr lang="fr-FR" sz="1400" u="none" strike="noStrike">
                          <a:effectLst/>
                        </a:rPr>
                        <a:t>: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660922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DNT201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Droit de la propriété intellectuelle dans l’environnement numérique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3218664967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DNT108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Droit de la cybersécurité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extLst>
                  <a:ext uri="{0D108BD9-81ED-4DB2-BD59-A6C34878D82A}">
                    <a16:rowId xmlns:a16="http://schemas.microsoft.com/office/drawing/2014/main" val="1419672187"/>
                  </a:ext>
                </a:extLst>
              </a:tr>
              <a:tr h="221377">
                <a:tc gridSpan="3"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Sous-total Droit du numérique</a:t>
                      </a:r>
                      <a:endParaRPr lang="fr-FR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endParaRPr lang="fr-FR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891575763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DRT211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Séminaire méthodologique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1948518585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USDR19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Anglais juridique 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1738176025"/>
                  </a:ext>
                </a:extLst>
              </a:tr>
              <a:tr h="221377">
                <a:tc gridSpan="3"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Total UE Obligatoires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34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3979926864"/>
                  </a:ext>
                </a:extLst>
              </a:tr>
              <a:tr h="22137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1 UE à choisir parmi: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238247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DRF200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70C0"/>
                          </a:solidFill>
                          <a:effectLst/>
                        </a:rPr>
                        <a:t>Droit fiscal approfondi</a:t>
                      </a:r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530214862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DRS206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rgbClr val="00B050"/>
                          </a:solidFill>
                          <a:effectLst/>
                        </a:rPr>
                        <a:t>Droit de la protection sociale approfondi</a:t>
                      </a:r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77607052"/>
                  </a:ext>
                </a:extLst>
              </a:tr>
              <a:tr h="221377">
                <a:tc gridSpan="3"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Total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4186439"/>
                  </a:ext>
                </a:extLst>
              </a:tr>
              <a:tr h="22137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1 UE à choisir parmi: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125009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CFA234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Gouvernance et responsabilité sociale des entreprises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3382751981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DRA206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La gestion du patrimoine du dirigeant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4074178132"/>
                  </a:ext>
                </a:extLst>
              </a:tr>
              <a:tr h="221377">
                <a:tc gridSpan="3"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Total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3349502617"/>
                  </a:ext>
                </a:extLst>
              </a:tr>
              <a:tr h="22137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UADR0Q</a:t>
                      </a:r>
                      <a:endParaRPr lang="fr-FR" sz="14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Mémoire</a:t>
                      </a:r>
                      <a:endParaRPr lang="fr-FR" sz="14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77" marR="6877" marT="6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fr-FR" sz="14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3104519866"/>
                  </a:ext>
                </a:extLst>
              </a:tr>
              <a:tr h="221377">
                <a:tc gridSpan="3"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>
                          <a:effectLst/>
                        </a:rPr>
                        <a:t>Total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u="none" strike="noStrike">
                          <a:effectLst/>
                        </a:rPr>
                        <a:t>60</a:t>
                      </a:r>
                      <a:endParaRPr lang="fr-FR" sz="14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878" marR="6878" marT="6878" marB="0" anchor="b"/>
                </a:tc>
                <a:extLst>
                  <a:ext uri="{0D108BD9-81ED-4DB2-BD59-A6C34878D82A}">
                    <a16:rowId xmlns:a16="http://schemas.microsoft.com/office/drawing/2014/main" val="2568837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8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331700-37C3-013F-2A79-E12CD070C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54513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800"/>
              <a:t> L'EPN 14 propose des diplômes nationaux : </a:t>
            </a:r>
          </a:p>
          <a:p>
            <a:pPr marL="0" indent="0"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2 Licences :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FR" altLang="fr-FR" sz="2800"/>
              <a:t>Licence mention gestion </a:t>
            </a:r>
            <a:r>
              <a:rPr lang="fr-FR" altLang="fr-FR" sz="2800" b="1"/>
              <a:t>parcours Droit appliqué à l’entreprise</a:t>
            </a:r>
            <a:r>
              <a:rPr lang="fr-FR" altLang="fr-FR" sz="2800"/>
              <a:t> LG03604A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FR" altLang="fr-FR" sz="2800"/>
              <a:t>Licence mention gestion </a:t>
            </a:r>
            <a:r>
              <a:rPr lang="fr-FR" altLang="fr-FR" sz="2800" b="1"/>
              <a:t>parcours Immobilier </a:t>
            </a:r>
            <a:r>
              <a:rPr lang="fr-FR" sz="2800">
                <a:ea typeface="Arial" panose="020B0604020202020204" pitchFamily="34" charset="0"/>
              </a:rPr>
              <a:t>LG03610A</a:t>
            </a:r>
            <a:endParaRPr lang="fr-FR" altLang="fr-FR" sz="2800"/>
          </a:p>
          <a:p>
            <a:pPr marL="0" indent="0"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2 Masters : </a:t>
            </a:r>
          </a:p>
          <a:p>
            <a:pPr>
              <a:lnSpc>
                <a:spcPct val="115000"/>
              </a:lnSpc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fr-FR" sz="2800" b="1"/>
              <a:t>Master Immobilier </a:t>
            </a:r>
            <a:r>
              <a:rPr lang="fr-FR" sz="2800"/>
              <a:t>MR13200A</a:t>
            </a:r>
          </a:p>
          <a:p>
            <a:pPr>
              <a:lnSpc>
                <a:spcPct val="115000"/>
              </a:lnSpc>
              <a:spcAft>
                <a:spcPts val="300"/>
              </a:spcAft>
              <a:buFont typeface="Wingdings" panose="05000000000000000000" pitchFamily="2" charset="2"/>
              <a:buChar char="v"/>
              <a:defRPr/>
            </a:pPr>
            <a:r>
              <a:rPr lang="fr-FR" sz="2800" b="1"/>
              <a:t>Master Droit de l’entreprise </a:t>
            </a:r>
            <a:r>
              <a:rPr lang="fr-FR" sz="2800"/>
              <a:t>MR14901A</a:t>
            </a:r>
            <a:endParaRPr lang="fr-FR" altLang="fr-FR" sz="2800"/>
          </a:p>
          <a:p>
            <a:pPr marL="0" indent="0"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1 Doctorat</a:t>
            </a:r>
          </a:p>
          <a:p>
            <a:pPr marL="0" indent="0">
              <a:buFontTx/>
              <a:buNone/>
              <a:defRPr/>
            </a:pPr>
            <a:endParaRPr lang="fr-FR" altLang="fr-FR" sz="2800"/>
          </a:p>
        </p:txBody>
      </p:sp>
      <p:pic>
        <p:nvPicPr>
          <p:cNvPr id="5123" name="Image 5" descr="LeCnamLOGO.gif">
            <a:extLst>
              <a:ext uri="{FF2B5EF4-FFF2-40B4-BE49-F238E27FC236}">
                <a16:creationId xmlns:a16="http://schemas.microsoft.com/office/drawing/2014/main" id="{7D846E26-5A12-A010-08B4-E6A23894B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17">
            <a:extLst>
              <a:ext uri="{FF2B5EF4-FFF2-40B4-BE49-F238E27FC236}">
                <a16:creationId xmlns:a16="http://schemas.microsoft.com/office/drawing/2014/main" id="{0F9A2719-8633-04F7-A2E4-BC735C10A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" y="332656"/>
            <a:ext cx="8497888" cy="74084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Blocs de compétences</a:t>
            </a:r>
            <a:br>
              <a:rPr lang="fr-FR" altLang="fr-FR" sz="2000"/>
            </a:br>
            <a:endParaRPr lang="fr-FR" altLang="fr-FR" sz="140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ECC2CCC-195C-C188-0499-B0D41A0B4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649602"/>
              </p:ext>
            </p:extLst>
          </p:nvPr>
        </p:nvGraphicFramePr>
        <p:xfrm>
          <a:off x="657616" y="1106465"/>
          <a:ext cx="8022906" cy="1315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989">
                  <a:extLst>
                    <a:ext uri="{9D8B030D-6E8A-4147-A177-3AD203B41FA5}">
                      <a16:colId xmlns:a16="http://schemas.microsoft.com/office/drawing/2014/main" val="1738644458"/>
                    </a:ext>
                  </a:extLst>
                </a:gridCol>
                <a:gridCol w="3462347">
                  <a:extLst>
                    <a:ext uri="{9D8B030D-6E8A-4147-A177-3AD203B41FA5}">
                      <a16:colId xmlns:a16="http://schemas.microsoft.com/office/drawing/2014/main" val="4063882303"/>
                    </a:ext>
                  </a:extLst>
                </a:gridCol>
                <a:gridCol w="2049542">
                  <a:extLst>
                    <a:ext uri="{9D8B030D-6E8A-4147-A177-3AD203B41FA5}">
                      <a16:colId xmlns:a16="http://schemas.microsoft.com/office/drawing/2014/main" val="2359295215"/>
                    </a:ext>
                  </a:extLst>
                </a:gridCol>
                <a:gridCol w="1099028">
                  <a:extLst>
                    <a:ext uri="{9D8B030D-6E8A-4147-A177-3AD203B41FA5}">
                      <a16:colId xmlns:a16="http://schemas.microsoft.com/office/drawing/2014/main" val="2199515377"/>
                    </a:ext>
                  </a:extLst>
                </a:gridCol>
              </a:tblGrid>
              <a:tr h="60373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solidFill>
                            <a:srgbClr val="C00000"/>
                          </a:solidFill>
                          <a:effectLst/>
                        </a:rPr>
                        <a:t>Bloc 1</a:t>
                      </a:r>
                      <a:endParaRPr lang="fr-FR" sz="18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effectLst/>
                        </a:rPr>
                        <a:t>Exercer aux fonctions de "délégué à la protection des données </a:t>
                      </a:r>
                      <a:r>
                        <a:rPr lang="fr-FR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et</a:t>
                      </a:r>
                      <a:r>
                        <a:rPr lang="fr-FR" sz="1800" b="1" u="none" strike="noStrike">
                          <a:effectLst/>
                        </a:rPr>
                        <a:t> de "référent protection des données"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DNT104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591830"/>
                  </a:ext>
                </a:extLst>
              </a:tr>
              <a:tr h="3665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DNT108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3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769498"/>
                  </a:ext>
                </a:extLst>
              </a:tr>
              <a:tr h="34499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99469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4F84F87-EF12-760B-2B2A-4083C059B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070804"/>
              </p:ext>
            </p:extLst>
          </p:nvPr>
        </p:nvGraphicFramePr>
        <p:xfrm>
          <a:off x="678493" y="2578273"/>
          <a:ext cx="7996730" cy="2270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7382">
                  <a:extLst>
                    <a:ext uri="{9D8B030D-6E8A-4147-A177-3AD203B41FA5}">
                      <a16:colId xmlns:a16="http://schemas.microsoft.com/office/drawing/2014/main" val="4269911755"/>
                    </a:ext>
                  </a:extLst>
                </a:gridCol>
                <a:gridCol w="3451049">
                  <a:extLst>
                    <a:ext uri="{9D8B030D-6E8A-4147-A177-3AD203B41FA5}">
                      <a16:colId xmlns:a16="http://schemas.microsoft.com/office/drawing/2014/main" val="515161166"/>
                    </a:ext>
                  </a:extLst>
                </a:gridCol>
                <a:gridCol w="1730917">
                  <a:extLst>
                    <a:ext uri="{9D8B030D-6E8A-4147-A177-3AD203B41FA5}">
                      <a16:colId xmlns:a16="http://schemas.microsoft.com/office/drawing/2014/main" val="1683495692"/>
                    </a:ext>
                  </a:extLst>
                </a:gridCol>
                <a:gridCol w="1407382">
                  <a:extLst>
                    <a:ext uri="{9D8B030D-6E8A-4147-A177-3AD203B41FA5}">
                      <a16:colId xmlns:a16="http://schemas.microsoft.com/office/drawing/2014/main" val="4003536564"/>
                    </a:ext>
                  </a:extLst>
                </a:gridCol>
              </a:tblGrid>
              <a:tr h="21681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solidFill>
                            <a:srgbClr val="C00000"/>
                          </a:solidFill>
                          <a:effectLst/>
                        </a:rPr>
                        <a:t>Bloc 2</a:t>
                      </a:r>
                      <a:endParaRPr lang="fr-FR" sz="18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effectLst/>
                        </a:rPr>
                        <a:t>Conseiller et accompagner les entreprises dans leurs problématiques liées à la législation du travail et la gestion sociale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DRS207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22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45276"/>
                  </a:ext>
                </a:extLst>
              </a:tr>
              <a:tr h="24391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DRS205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754343"/>
                  </a:ext>
                </a:extLst>
              </a:tr>
              <a:tr h="2168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DRS203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157816"/>
                  </a:ext>
                </a:extLst>
              </a:tr>
              <a:tr h="2168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DRS206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02537"/>
                  </a:ext>
                </a:extLst>
              </a:tr>
              <a:tr h="2168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DRS204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3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864596"/>
                  </a:ext>
                </a:extLst>
              </a:tr>
              <a:tr h="2168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</a:rPr>
                        <a:t>DRT211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60341"/>
                  </a:ext>
                </a:extLst>
              </a:tr>
              <a:tr h="2168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</a:rPr>
                        <a:t>USDR19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058307"/>
                  </a:ext>
                </a:extLst>
              </a:tr>
              <a:tr h="2168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33976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629B5BD-E4F7-CCE5-4C92-31A94D47F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38087"/>
              </p:ext>
            </p:extLst>
          </p:nvPr>
        </p:nvGraphicFramePr>
        <p:xfrm>
          <a:off x="678493" y="4697260"/>
          <a:ext cx="8009858" cy="1419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9692">
                  <a:extLst>
                    <a:ext uri="{9D8B030D-6E8A-4147-A177-3AD203B41FA5}">
                      <a16:colId xmlns:a16="http://schemas.microsoft.com/office/drawing/2014/main" val="2275370608"/>
                    </a:ext>
                  </a:extLst>
                </a:gridCol>
                <a:gridCol w="3456716">
                  <a:extLst>
                    <a:ext uri="{9D8B030D-6E8A-4147-A177-3AD203B41FA5}">
                      <a16:colId xmlns:a16="http://schemas.microsoft.com/office/drawing/2014/main" val="2795471403"/>
                    </a:ext>
                  </a:extLst>
                </a:gridCol>
                <a:gridCol w="1826760">
                  <a:extLst>
                    <a:ext uri="{9D8B030D-6E8A-4147-A177-3AD203B41FA5}">
                      <a16:colId xmlns:a16="http://schemas.microsoft.com/office/drawing/2014/main" val="3836063790"/>
                    </a:ext>
                  </a:extLst>
                </a:gridCol>
                <a:gridCol w="1316690">
                  <a:extLst>
                    <a:ext uri="{9D8B030D-6E8A-4147-A177-3AD203B41FA5}">
                      <a16:colId xmlns:a16="http://schemas.microsoft.com/office/drawing/2014/main" val="1990589651"/>
                    </a:ext>
                  </a:extLst>
                </a:gridCol>
              </a:tblGrid>
              <a:tr h="28409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solidFill>
                            <a:srgbClr val="C00000"/>
                          </a:solidFill>
                          <a:effectLst/>
                        </a:rPr>
                        <a:t>Bloc 3</a:t>
                      </a:r>
                      <a:endParaRPr lang="fr-FR" sz="18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>
                          <a:effectLst/>
                        </a:rPr>
                        <a:t>Conseiller et accompagner les entreprises en matière de stratégie juridique et fiscale et veiller à la légalité de leurs actions</a:t>
                      </a:r>
                      <a:endParaRPr lang="fr-F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DRA204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22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250050"/>
                  </a:ext>
                </a:extLst>
              </a:tr>
              <a:tr h="21306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DRA120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05173"/>
                  </a:ext>
                </a:extLst>
              </a:tr>
              <a:tr h="2272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DRA207 </a:t>
                      </a:r>
                      <a:endParaRPr lang="fr-FR" sz="1800" u="none" strike="noStrike" baseline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525" marR="9525" marT="9525" marB="0" anchor="ctr">
                    <a:solidFill>
                      <a:srgbClr val="F3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791576"/>
                  </a:ext>
                </a:extLst>
              </a:tr>
              <a:tr h="2272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DRF200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27294"/>
                  </a:ext>
                </a:extLst>
              </a:tr>
              <a:tr h="2272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>
                          <a:effectLst/>
                        </a:rPr>
                        <a:t>DRA206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027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nam7">
            <a:extLst>
              <a:ext uri="{FF2B5EF4-FFF2-40B4-BE49-F238E27FC236}">
                <a16:creationId xmlns:a16="http://schemas.microsoft.com/office/drawing/2014/main" id="{50AC25B4-6735-A672-7C4B-BC35C6C75009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96975"/>
          </a:xfrm>
        </p:spPr>
      </p:pic>
      <p:sp>
        <p:nvSpPr>
          <p:cNvPr id="2071" name="Rectangle 23">
            <a:extLst>
              <a:ext uri="{FF2B5EF4-FFF2-40B4-BE49-F238E27FC236}">
                <a16:creationId xmlns:a16="http://schemas.microsoft.com/office/drawing/2014/main" id="{15658D9F-2A39-32F4-8544-EE1D3959D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8001000" cy="3664722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Doctorat en droit</a:t>
            </a:r>
            <a:endParaRPr lang="fr-FR" altLang="fr-FR" sz="2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fr-FR" altLang="fr-FR" sz="2000"/>
              <a:t>Responsables : Philippe </a:t>
            </a:r>
            <a:r>
              <a:rPr lang="fr-FR" altLang="fr-FR" sz="2000" err="1"/>
              <a:t>Reigné</a:t>
            </a:r>
            <a:r>
              <a:rPr lang="fr-FR" altLang="fr-FR" sz="2000"/>
              <a:t> et Maria-Beatriz Salgado</a:t>
            </a: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sz="2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	</a:t>
            </a:r>
          </a:p>
          <a:p>
            <a:pPr algn="ctr" eaLnBrk="1" hangingPunct="1">
              <a:defRPr/>
            </a:pP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8196" name="Image 5" descr="LeCnamLOGO.gif">
            <a:extLst>
              <a:ext uri="{FF2B5EF4-FFF2-40B4-BE49-F238E27FC236}">
                <a16:creationId xmlns:a16="http://schemas.microsoft.com/office/drawing/2014/main" id="{A034D8E8-787F-6724-2120-834813B37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1196975"/>
            <a:ext cx="20494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DBCE108-3C30-C107-895D-20A5564C6CBD}"/>
              </a:ext>
            </a:extLst>
          </p:cNvPr>
          <p:cNvSpPr/>
          <p:nvPr/>
        </p:nvSpPr>
        <p:spPr>
          <a:xfrm>
            <a:off x="7596336" y="6156325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DOC4700A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31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8338773-F8EA-06F7-CF14-F5766C519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865188"/>
          </a:xfrm>
        </p:spPr>
        <p:txBody>
          <a:bodyPr/>
          <a:lstStyle/>
          <a:p>
            <a:r>
              <a:rPr lang="fr-FR" altLang="fr-FR" sz="2800">
                <a:solidFill>
                  <a:srgbClr val="C00000"/>
                </a:solidFill>
                <a:ea typeface="ＭＳ Ｐゴシック" panose="020B0600070205080204" pitchFamily="34" charset="-128"/>
              </a:rPr>
              <a:t>Objectifs du diplôme</a:t>
            </a:r>
          </a:p>
        </p:txBody>
      </p:sp>
      <p:sp>
        <p:nvSpPr>
          <p:cNvPr id="9219" name="ZoneTexte 1">
            <a:extLst>
              <a:ext uri="{FF2B5EF4-FFF2-40B4-BE49-F238E27FC236}">
                <a16:creationId xmlns:a16="http://schemas.microsoft.com/office/drawing/2014/main" id="{632E293E-F89C-DBF9-D6C8-87E2D43E0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25575"/>
            <a:ext cx="7848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/>
              <a:t>Le diplôme conduit à la délivrance du titre de docteur en droit.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C492D5-4EAA-6CB7-1952-FC58D8302032}"/>
              </a:ext>
            </a:extLst>
          </p:cNvPr>
          <p:cNvSpPr txBox="1"/>
          <p:nvPr/>
        </p:nvSpPr>
        <p:spPr>
          <a:xfrm>
            <a:off x="900113" y="2389188"/>
            <a:ext cx="7488237" cy="34163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FR" sz="2400"/>
              <a:t>Le </a:t>
            </a:r>
            <a:r>
              <a:rPr lang="fr-FR" sz="2400" b="1"/>
              <a:t>diplôme permet de</a:t>
            </a:r>
            <a:r>
              <a:rPr lang="fr-FR" sz="2400"/>
              <a:t>: </a:t>
            </a:r>
          </a:p>
          <a:p>
            <a:pPr algn="just" eaLnBrk="1" hangingPunct="1">
              <a:defRPr/>
            </a:pPr>
            <a:endParaRPr lang="fr-FR" sz="2400"/>
          </a:p>
          <a:p>
            <a:pPr marL="342900" indent="-342900" algn="just" eaLnBrk="1" hangingPunct="1">
              <a:buFontTx/>
              <a:buChar char="-"/>
              <a:defRPr/>
            </a:pPr>
            <a:r>
              <a:rPr lang="fr-FR" sz="2400">
                <a:solidFill>
                  <a:srgbClr val="333333"/>
                </a:solidFill>
                <a:latin typeface="+mj-lt"/>
              </a:rPr>
              <a:t>a</a:t>
            </a:r>
            <a:r>
              <a:rPr lang="fr-FR" sz="2400" b="0" i="0" u="none" strike="noStrike">
                <a:solidFill>
                  <a:srgbClr val="333333"/>
                </a:solidFill>
                <a:effectLst/>
                <a:latin typeface="+mj-lt"/>
              </a:rPr>
              <a:t>cquérir les compétences permettant de définir et de </a:t>
            </a:r>
            <a:r>
              <a:rPr lang="fr-FR" sz="2400" b="1" i="0" u="none" strike="noStrike">
                <a:solidFill>
                  <a:srgbClr val="333333"/>
                </a:solidFill>
                <a:effectLst/>
                <a:latin typeface="+mj-lt"/>
              </a:rPr>
              <a:t>développer une problématique de recherche </a:t>
            </a:r>
            <a:r>
              <a:rPr lang="fr-FR" sz="2400" b="0" i="0" u="none" strike="noStrike">
                <a:solidFill>
                  <a:srgbClr val="333333"/>
                </a:solidFill>
                <a:effectLst/>
                <a:latin typeface="+mj-lt"/>
              </a:rPr>
              <a:t>juridique;</a:t>
            </a:r>
            <a:endParaRPr lang="fr-FR" sz="2400">
              <a:latin typeface="+mj-lt"/>
            </a:endParaRPr>
          </a:p>
          <a:p>
            <a:pPr marL="355600" indent="-355600" algn="just" eaLnBrk="1" hangingPunct="1">
              <a:buFontTx/>
              <a:buChar char="-"/>
              <a:defRPr/>
            </a:pPr>
            <a:r>
              <a:rPr lang="fr-FR" sz="2400" b="0" i="0" u="none" strike="noStrike">
                <a:solidFill>
                  <a:srgbClr val="333333"/>
                </a:solidFill>
                <a:effectLst/>
                <a:latin typeface="+mj-lt"/>
              </a:rPr>
              <a:t>acquérir un </a:t>
            </a:r>
            <a:r>
              <a:rPr lang="fr-FR" sz="2400" b="1" i="0" u="none" strike="noStrike">
                <a:solidFill>
                  <a:srgbClr val="333333"/>
                </a:solidFill>
                <a:effectLst/>
                <a:latin typeface="+mj-lt"/>
              </a:rPr>
              <a:t>esprit critique </a:t>
            </a:r>
            <a:r>
              <a:rPr lang="fr-FR" sz="2400" b="0" i="0" u="none" strike="noStrike">
                <a:solidFill>
                  <a:srgbClr val="333333"/>
                </a:solidFill>
                <a:effectLst/>
                <a:latin typeface="+mj-lt"/>
              </a:rPr>
              <a:t>vis-à-vis de la discipline juridique;</a:t>
            </a:r>
          </a:p>
          <a:p>
            <a:pPr marL="355600" indent="-355600" algn="just" eaLnBrk="1" hangingPunct="1">
              <a:buFontTx/>
              <a:buChar char="-"/>
              <a:defRPr/>
            </a:pPr>
            <a:r>
              <a:rPr lang="fr-FR" sz="2400" b="0" i="0" u="none" strike="noStrike">
                <a:solidFill>
                  <a:srgbClr val="333333"/>
                </a:solidFill>
                <a:effectLst/>
                <a:latin typeface="+mj-lt"/>
              </a:rPr>
              <a:t>former des juristes d'excellence visant, notamment, une </a:t>
            </a:r>
            <a:r>
              <a:rPr lang="fr-FR" sz="2400" b="1" i="0" u="none" strike="noStrike">
                <a:solidFill>
                  <a:srgbClr val="333333"/>
                </a:solidFill>
                <a:effectLst/>
                <a:latin typeface="+mj-lt"/>
              </a:rPr>
              <a:t>carrière académique et de recherche</a:t>
            </a:r>
            <a:r>
              <a:rPr lang="fr-FR" sz="2400" b="0" i="0" u="none" strike="noStrike">
                <a:solidFill>
                  <a:srgbClr val="333333"/>
                </a:solidFill>
                <a:effectLst/>
                <a:latin typeface="+mj-lt"/>
              </a:rPr>
              <a:t>.</a:t>
            </a:r>
            <a:endParaRPr lang="fr-FR" sz="2400">
              <a:latin typeface="+mj-lt"/>
            </a:endParaRPr>
          </a:p>
        </p:txBody>
      </p:sp>
      <p:pic>
        <p:nvPicPr>
          <p:cNvPr id="9221" name="Image 5" descr="LeCnamLOGO.gif">
            <a:extLst>
              <a:ext uri="{FF2B5EF4-FFF2-40B4-BE49-F238E27FC236}">
                <a16:creationId xmlns:a16="http://schemas.microsoft.com/office/drawing/2014/main" id="{26B2BD1C-CCCB-3A51-9A53-ABC117D11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915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17">
            <a:extLst>
              <a:ext uri="{FF2B5EF4-FFF2-40B4-BE49-F238E27FC236}">
                <a16:creationId xmlns:a16="http://schemas.microsoft.com/office/drawing/2014/main" id="{0F9A2719-8633-04F7-A2E4-BC735C10A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" y="620688"/>
            <a:ext cx="8497888" cy="508049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Candidature</a:t>
            </a:r>
            <a:r>
              <a:rPr lang="fr-FR" altLang="fr-FR" sz="2000">
                <a:solidFill>
                  <a:srgbClr val="FF0000"/>
                </a:solidFill>
              </a:rPr>
              <a:t> 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br>
              <a:rPr lang="fr-FR" altLang="fr-FR" sz="2000"/>
            </a:br>
            <a:r>
              <a:rPr lang="fr-FR" altLang="fr-FR" sz="2400">
                <a:solidFill>
                  <a:srgbClr val="FF0000"/>
                </a:solidFill>
              </a:rPr>
              <a:t>Deux étapes: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fr-FR" altLang="fr-FR" sz="240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fr-FR" altLang="fr-FR" sz="2400">
                <a:latin typeface="+mj-lt"/>
              </a:rPr>
              <a:t>- </a:t>
            </a:r>
            <a:r>
              <a:rPr lang="fr-FR" sz="2400" i="0" u="none" strike="noStrike">
                <a:solidFill>
                  <a:srgbClr val="333333"/>
                </a:solidFill>
                <a:effectLst/>
                <a:latin typeface="+mj-lt"/>
              </a:rPr>
              <a:t>adresser le projet de recherche et le </a:t>
            </a:r>
            <a:r>
              <a:rPr lang="fr-FR" sz="2400" i="1" u="none" strike="noStrike">
                <a:solidFill>
                  <a:srgbClr val="333333"/>
                </a:solidFill>
                <a:effectLst/>
                <a:latin typeface="+mj-lt"/>
              </a:rPr>
              <a:t>curriculum vitae</a:t>
            </a:r>
            <a:r>
              <a:rPr lang="fr-FR" sz="2400" i="0" u="none" strike="noStrike">
                <a:solidFill>
                  <a:srgbClr val="333333"/>
                </a:solidFill>
                <a:effectLst/>
                <a:latin typeface="+mj-lt"/>
              </a:rPr>
              <a:t> à l'enseignant habilité</a:t>
            </a:r>
            <a:r>
              <a:rPr lang="fr-FR" sz="2400">
                <a:solidFill>
                  <a:srgbClr val="333333"/>
                </a:solidFill>
                <a:latin typeface="+mj-lt"/>
              </a:rPr>
              <a:t> </a:t>
            </a:r>
            <a:r>
              <a:rPr lang="fr-FR" sz="2400" i="0" u="none" strike="noStrike">
                <a:solidFill>
                  <a:srgbClr val="333333"/>
                </a:solidFill>
                <a:effectLst/>
                <a:latin typeface="+mj-lt"/>
              </a:rPr>
              <a:t>à diriger des recherches pressenti comme directeur de thèse;</a:t>
            </a:r>
            <a:endParaRPr lang="fr-FR" altLang="fr-FR" sz="2400">
              <a:latin typeface="+mj-lt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fr-FR" altLang="fr-FR" sz="2400">
              <a:latin typeface="+mj-lt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fr-FR" altLang="fr-FR" sz="2400">
                <a:latin typeface="+mj-lt"/>
              </a:rPr>
              <a:t>- inscription sur </a:t>
            </a:r>
            <a:r>
              <a:rPr lang="fr-FR" altLang="fr-FR" sz="2400" i="1" err="1">
                <a:latin typeface="+mj-lt"/>
              </a:rPr>
              <a:t>Adum</a:t>
            </a:r>
            <a:r>
              <a:rPr lang="fr-FR" altLang="fr-FR" sz="2400">
                <a:latin typeface="+mj-lt"/>
              </a:rPr>
              <a:t> après l’accord du directeur de thèse et du directeur du laboratoire.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br>
              <a:rPr lang="fr-FR" altLang="fr-FR" sz="1400"/>
            </a:br>
            <a:endParaRPr lang="fr-FR" altLang="fr-FR" sz="140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fr-FR" altLang="fr-FR" sz="140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fr-FR" altLang="fr-FR" sz="140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fr-FR" altLang="fr-FR" sz="140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fr-FR" altLang="fr-FR" sz="1400"/>
          </a:p>
        </p:txBody>
      </p:sp>
    </p:spTree>
    <p:extLst>
      <p:ext uri="{BB962C8B-B14F-4D97-AF65-F5344CB8AC3E}">
        <p14:creationId xmlns:p14="http://schemas.microsoft.com/office/powerpoint/2010/main" val="20588599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>
            <a:extLst>
              <a:ext uri="{FF2B5EF4-FFF2-40B4-BE49-F238E27FC236}">
                <a16:creationId xmlns:a16="http://schemas.microsoft.com/office/drawing/2014/main" id="{15658D9F-2A39-32F4-8544-EE1D3959D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47" y="1673226"/>
            <a:ext cx="8001000" cy="4895828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lIns="90000" tIns="46800" rIns="90000" bIns="46800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2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NOUVEAUTE</a:t>
            </a:r>
            <a:r>
              <a:rPr lang="fr-FR" altLang="fr-FR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 eaLnBrk="1" hangingPunct="1">
              <a:defRPr/>
            </a:pPr>
            <a:r>
              <a:rPr lang="fr-FR" altLang="fr-FR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DANS LE DROIT DU NUMERIQUE</a:t>
            </a:r>
          </a:p>
          <a:p>
            <a:pPr algn="ctr" eaLnBrk="1" hangingPunct="1">
              <a:defRPr/>
            </a:pPr>
            <a:endParaRPr lang="fr-FR" altLang="fr-FR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320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Certificat de spécialisation CS126 </a:t>
            </a:r>
            <a:br>
              <a:rPr lang="fr-FR" altLang="fr-F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fr-FR" altLang="fr-FR" sz="32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Exercer aux fonctions de « délégué à la protection des données » </a:t>
            </a:r>
          </a:p>
          <a:p>
            <a:pPr algn="ctr">
              <a:defRPr/>
            </a:pPr>
            <a:r>
              <a:rPr lang="fr-FR" altLang="fr-FR" sz="32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et de « référent protection des données »</a:t>
            </a:r>
            <a:endParaRPr lang="fr-FR"/>
          </a:p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fr-FR" altLang="fr-FR" sz="2000">
                <a:latin typeface="Arial"/>
                <a:ea typeface="ＭＳ Ｐゴシック"/>
                <a:cs typeface="Arial"/>
              </a:rPr>
              <a:t>(Responsable : Suzanne VERGNOLLE)</a:t>
            </a:r>
            <a:endParaRPr lang="fr-FR" altLang="fr-FR" sz="2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ＭＳ Ｐゴシック"/>
              <a:cs typeface="Arial"/>
            </a:endParaRPr>
          </a:p>
          <a:p>
            <a:pPr algn="ctr" eaLnBrk="1" hangingPunct="1">
              <a:defRPr/>
            </a:pP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" name="Picture 5" descr="cnam7">
            <a:extLst>
              <a:ext uri="{FF2B5EF4-FFF2-40B4-BE49-F238E27FC236}">
                <a16:creationId xmlns:a16="http://schemas.microsoft.com/office/drawing/2014/main" id="{50AC25B4-6735-A672-7C4B-BC35C6C75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96975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349DA845-B0B8-CA50-F09E-2E11F28D5FFA}"/>
              </a:ext>
            </a:extLst>
          </p:cNvPr>
          <p:cNvSpPr txBox="1">
            <a:spLocks/>
          </p:cNvSpPr>
          <p:nvPr/>
        </p:nvSpPr>
        <p:spPr>
          <a:xfrm>
            <a:off x="498475" y="115888"/>
            <a:ext cx="8147050" cy="14414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07" charset="-128"/>
                <a:cs typeface="ＭＳ Ｐゴシック" pitchFamily="-107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7" charset="0"/>
              </a:defRPr>
            </a:lvl9pPr>
          </a:lstStyle>
          <a:p>
            <a:endParaRPr lang="fr-FR" altLang="fr-FR" sz="2400" ker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44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250628C4-3C14-A5FE-513B-D202B559D53C}"/>
              </a:ext>
            </a:extLst>
          </p:cNvPr>
          <p:cNvSpPr txBox="1">
            <a:spLocks/>
          </p:cNvSpPr>
          <p:nvPr/>
        </p:nvSpPr>
        <p:spPr>
          <a:xfrm>
            <a:off x="415207" y="864734"/>
            <a:ext cx="8188325" cy="60842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4472C4"/>
            </a:solidFill>
          </a:ln>
        </p:spPr>
        <p:txBody>
          <a:bodyPr lIns="91440" tIns="45720" rIns="91440" bIns="45720" anchor="t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•"/>
              <a:defRPr/>
            </a:pPr>
            <a:r>
              <a:rPr lang="fr-FR" sz="2000" b="1" kern="0" dirty="0">
                <a:solidFill>
                  <a:srgbClr val="0070C0"/>
                </a:solidFill>
                <a:latin typeface="+mj-lt"/>
                <a:ea typeface="Calibri"/>
                <a:cs typeface="Times New Roman"/>
              </a:rPr>
              <a:t>Bloc </a:t>
            </a:r>
            <a:r>
              <a:rPr lang="fr-FR" sz="2000" b="1" kern="0" dirty="0">
                <a:solidFill>
                  <a:srgbClr val="0070C0"/>
                </a:solidFill>
                <a:latin typeface="+mj-lt"/>
                <a:ea typeface="ＭＳ Ｐゴシック"/>
              </a:rPr>
              <a:t>RNCP34127BC01 du </a:t>
            </a:r>
            <a:r>
              <a:rPr lang="fr-FR" sz="2000" b="1" kern="0" dirty="0">
                <a:solidFill>
                  <a:srgbClr val="0070C0"/>
                </a:solidFill>
                <a:latin typeface="+mj-lt"/>
                <a:ea typeface="ＭＳ Ｐゴシック"/>
                <a:cs typeface="Arial"/>
              </a:rPr>
              <a:t>master </a:t>
            </a:r>
            <a:r>
              <a:rPr lang="fr-FR" sz="2000" dirty="0">
                <a:solidFill>
                  <a:srgbClr val="0275D8"/>
                </a:solidFill>
                <a:ea typeface="ＭＳ Ｐゴシック"/>
              </a:rPr>
              <a:t>MR149</a:t>
            </a:r>
            <a:endParaRPr lang="fr-FR" sz="2000" kern="0" dirty="0">
              <a:solidFill>
                <a:srgbClr val="0070C0"/>
              </a:solidFill>
              <a:latin typeface="+mj-lt"/>
              <a:ea typeface="ＭＳ Ｐゴシック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•"/>
              <a:defRPr/>
            </a:pPr>
            <a:endParaRPr lang="fr-FR" sz="2000" b="1" kern="0" dirty="0">
              <a:solidFill>
                <a:srgbClr val="0070C0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000" kern="0" dirty="0">
                <a:latin typeface="+mj-lt"/>
                <a:ea typeface="Arial" panose="020B0604020202020204" pitchFamily="34" charset="0"/>
              </a:rPr>
              <a:t>composé par DNT104 ET DNT108</a:t>
            </a:r>
            <a:r>
              <a:rPr lang="fr-FR" sz="2000" kern="0" dirty="0">
                <a:solidFill>
                  <a:srgbClr val="0070C0"/>
                </a:solidFill>
                <a:latin typeface="+mj-lt"/>
                <a:ea typeface="Arial" panose="020B0604020202020204" pitchFamily="34" charset="0"/>
              </a:rPr>
              <a:t> </a:t>
            </a:r>
            <a:endParaRPr lang="fr-FR" sz="2000" kern="0" dirty="0">
              <a:solidFill>
                <a:srgbClr val="000000"/>
              </a:solidFill>
              <a:latin typeface="+mj-lt"/>
              <a:ea typeface="Arial" panose="020B0604020202020204" pitchFamily="34" charset="0"/>
            </a:endParaRPr>
          </a:p>
          <a:p>
            <a:pPr marL="1270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2000" kern="0" dirty="0">
              <a:solidFill>
                <a:srgbClr val="0070C0"/>
              </a:solidFill>
              <a:latin typeface="+mj-lt"/>
              <a:ea typeface="Arial" panose="020B0604020202020204" pitchFamily="34" charset="0"/>
            </a:endParaRPr>
          </a:p>
          <a:p>
            <a:pPr marL="355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sz="2000" kern="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Modalités : </a:t>
            </a:r>
            <a:r>
              <a:rPr lang="fr-FR" sz="2000" b="1" kern="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100% FOAD</a:t>
            </a:r>
          </a:p>
          <a:p>
            <a:pPr marL="1270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2000" kern="0" dirty="0">
              <a:solidFill>
                <a:srgbClr val="000000"/>
              </a:solidFill>
              <a:latin typeface="+mj-lt"/>
              <a:ea typeface="Arial" panose="020B0604020202020204" pitchFamily="34" charset="0"/>
            </a:endParaRPr>
          </a:p>
          <a:p>
            <a:pPr marL="1270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000" b="1" kern="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La certification permet de</a:t>
            </a:r>
            <a:r>
              <a:rPr lang="fr-FR" sz="2000" kern="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/>
              <a:buChar char="ü"/>
              <a:defRPr/>
            </a:pPr>
            <a:r>
              <a:rPr lang="fr-FR" sz="2200" kern="0" dirty="0">
                <a:solidFill>
                  <a:srgbClr val="212529"/>
                </a:solidFill>
                <a:latin typeface="Calibri"/>
                <a:ea typeface="Times New Roman" panose="02020603050405020304" pitchFamily="18" charset="0"/>
                <a:cs typeface="Calibri"/>
              </a:rPr>
              <a:t>Connaître le cadre juridique et les référentiels applicables au droit de la sécurité des systèmes d'information et de la cybersécurité en France et en Europe</a:t>
            </a:r>
            <a:endParaRPr lang="fr-FR" sz="2200" kern="0" dirty="0">
              <a:latin typeface="Times New Roman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/>
              <a:buChar char="ü"/>
              <a:defRPr/>
            </a:pPr>
            <a:r>
              <a:rPr lang="fr-FR" sz="2200" kern="0" dirty="0">
                <a:solidFill>
                  <a:srgbClr val="212529"/>
                </a:solidFill>
                <a:latin typeface="Calibri"/>
                <a:ea typeface="Times New Roman" panose="02020603050405020304" pitchFamily="18" charset="0"/>
                <a:cs typeface="Calibri"/>
              </a:rPr>
              <a:t>Conscientiser les problématiques cybernétiques telles que la connaissance des réseaux, des systèmes et l’étude de leur fonctionnement, et des risques liés aux cybermenaces </a:t>
            </a:r>
            <a:endParaRPr lang="fr-FR" sz="2200" kern="0" dirty="0">
              <a:latin typeface="Times New Roman"/>
              <a:ea typeface="Calibri" panose="020F0502020204030204" pitchFamily="34" charset="0"/>
              <a:cs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/>
              <a:buChar char="ü"/>
              <a:defRPr/>
            </a:pPr>
            <a:r>
              <a:rPr lang="fr-FR" sz="2200" kern="0" dirty="0">
                <a:solidFill>
                  <a:srgbClr val="212529"/>
                </a:solidFill>
                <a:latin typeface="Calibri"/>
                <a:ea typeface="Times New Roman" panose="02020603050405020304" pitchFamily="18" charset="0"/>
                <a:cs typeface="Calibri"/>
              </a:rPr>
              <a:t>Identifier les cas d’usage en lien avec les enjeux de sécurité des systèmes d’information et cyber en entreprise ou en structure publique, et savoir établir les plans d’actions associés</a:t>
            </a:r>
            <a:endParaRPr lang="fr-FR" altLang="fr-FR" sz="2200" kern="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1617">
            <a:extLst>
              <a:ext uri="{FF2B5EF4-FFF2-40B4-BE49-F238E27FC236}">
                <a16:creationId xmlns:a16="http://schemas.microsoft.com/office/drawing/2014/main" id="{0F9A2719-8633-04F7-A2E4-BC735C10A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" y="332656"/>
            <a:ext cx="8497888" cy="74084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Contenu du certificat</a:t>
            </a:r>
            <a:br>
              <a:rPr lang="fr-FR" altLang="fr-FR" sz="2000"/>
            </a:br>
            <a:endParaRPr lang="fr-FR" altLang="fr-FR" sz="1400"/>
          </a:p>
        </p:txBody>
      </p:sp>
    </p:spTree>
    <p:extLst>
      <p:ext uri="{BB962C8B-B14F-4D97-AF65-F5344CB8AC3E}">
        <p14:creationId xmlns:p14="http://schemas.microsoft.com/office/powerpoint/2010/main" val="2153275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250628C4-3C14-A5FE-513B-D202B559D53C}"/>
              </a:ext>
            </a:extLst>
          </p:cNvPr>
          <p:cNvSpPr txBox="1">
            <a:spLocks/>
          </p:cNvSpPr>
          <p:nvPr/>
        </p:nvSpPr>
        <p:spPr>
          <a:xfrm>
            <a:off x="415207" y="993121"/>
            <a:ext cx="8188325" cy="480067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 lIns="91440" tIns="45720" rIns="91440" bIns="45720" anchor="t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1270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2400" kern="0" dirty="0">
              <a:solidFill>
                <a:srgbClr val="000000"/>
              </a:solidFill>
              <a:latin typeface="+mj-lt"/>
              <a:ea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/>
              <a:buChar char="ü"/>
              <a:defRPr/>
            </a:pPr>
            <a:r>
              <a:rPr lang="fr-FR" sz="2200" kern="0" dirty="0">
                <a:solidFill>
                  <a:srgbClr val="212529"/>
                </a:solidFill>
                <a:latin typeface="Calibri"/>
                <a:ea typeface="Times New Roman" panose="02020603050405020304" pitchFamily="18" charset="0"/>
                <a:cs typeface="Calibri"/>
              </a:rPr>
              <a:t>Connaître les acteurs de la régulation cyber en France et en Europe (ANSSI, CNIL, ENISA, etc.)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defRPr/>
            </a:pPr>
            <a:endParaRPr lang="fr-FR" sz="2200" kern="0" dirty="0">
              <a:solidFill>
                <a:srgbClr val="212529"/>
              </a:solidFill>
              <a:latin typeface="Times New Roman"/>
              <a:ea typeface="Calibri" panose="020F0502020204030204" pitchFamily="34" charset="0"/>
              <a:cs typeface="Calibri"/>
            </a:endParaRPr>
          </a:p>
          <a:p>
            <a:pPr>
              <a:spcAft>
                <a:spcPts val="0"/>
              </a:spcAft>
              <a:buFont typeface="Wingdings"/>
              <a:buChar char="ü"/>
              <a:defRPr/>
            </a:pPr>
            <a:r>
              <a:rPr lang="fr-FR" sz="2200" kern="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Mettre en œuvre les savoir-faire et les bonnes pratiques pour réagir en cas d’intrusion dans un système informatique ou en cas de violation de données</a:t>
            </a:r>
          </a:p>
          <a:p>
            <a:pPr>
              <a:spcAft>
                <a:spcPts val="0"/>
              </a:spcAft>
              <a:buFont typeface="Wingdings"/>
              <a:buChar char="ü"/>
              <a:defRPr/>
            </a:pPr>
            <a:endParaRPr lang="fr-FR" sz="2200" kern="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spcAft>
                <a:spcPts val="0"/>
              </a:spcAft>
              <a:buFont typeface="Wingdings"/>
              <a:buChar char="ü"/>
              <a:defRPr/>
            </a:pPr>
            <a:r>
              <a:rPr lang="fr-FR" sz="2200" kern="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Identifier dans le contexte du RGPD et de la nouvelle loi française sur la protection des données personnelles, les nouvelles contraintes opérationnelles pour les professionnels ainsi que les chantiers "métiers" à mettre en </a:t>
            </a:r>
            <a:r>
              <a:rPr lang="fr-FR" sz="2200" kern="0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oeuvre</a:t>
            </a:r>
            <a:r>
              <a:rPr lang="fr-FR" sz="2200" kern="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 à court et moyen terme</a:t>
            </a:r>
            <a:endParaRPr lang="fr-FR" sz="2200" kern="0" dirty="0">
              <a:solidFill>
                <a:srgbClr val="000000"/>
              </a:solidFill>
              <a:latin typeface="Calibri"/>
              <a:ea typeface="Arial" panose="020B0604020202020204" pitchFamily="34" charset="0"/>
              <a:cs typeface="Times New Roman"/>
            </a:endParaRPr>
          </a:p>
        </p:txBody>
      </p:sp>
      <p:sp>
        <p:nvSpPr>
          <p:cNvPr id="4" name="Rectangle 1617">
            <a:extLst>
              <a:ext uri="{FF2B5EF4-FFF2-40B4-BE49-F238E27FC236}">
                <a16:creationId xmlns:a16="http://schemas.microsoft.com/office/drawing/2014/main" id="{0F9A2719-8633-04F7-A2E4-BC735C10A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" y="332656"/>
            <a:ext cx="8497888" cy="74084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Contenu du certificat (suite)</a:t>
            </a:r>
            <a:br>
              <a:rPr lang="fr-FR" altLang="fr-FR" sz="2000"/>
            </a:br>
            <a:endParaRPr lang="fr-FR" altLang="fr-FR" sz="1400"/>
          </a:p>
        </p:txBody>
      </p:sp>
    </p:spTree>
    <p:extLst>
      <p:ext uri="{BB962C8B-B14F-4D97-AF65-F5344CB8AC3E}">
        <p14:creationId xmlns:p14="http://schemas.microsoft.com/office/powerpoint/2010/main" val="42406993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 1" descr="LeCnamLOGO.gif">
            <a:extLst>
              <a:ext uri="{FF2B5EF4-FFF2-40B4-BE49-F238E27FC236}">
                <a16:creationId xmlns:a16="http://schemas.microsoft.com/office/drawing/2014/main" id="{6835BB27-F30F-A908-D646-53BDDEACA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BB285D5E-912B-A6D7-9531-1F4786F57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448" y="2057227"/>
            <a:ext cx="79304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3600" b="1" dirty="0">
                <a:solidFill>
                  <a:srgbClr val="C00000"/>
                </a:solidFill>
              </a:rPr>
              <a:t>SITES</a:t>
            </a:r>
            <a:endParaRPr lang="fr-FR" altLang="fr-FR" sz="36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2496336-581B-343C-AEBB-220CE07245E6}"/>
              </a:ext>
            </a:extLst>
          </p:cNvPr>
          <p:cNvSpPr txBox="1"/>
          <p:nvPr/>
        </p:nvSpPr>
        <p:spPr>
          <a:xfrm>
            <a:off x="1409179" y="3564699"/>
            <a:ext cx="6213430" cy="18928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200"/>
              </a:spcBef>
            </a:pPr>
            <a:r>
              <a:rPr lang="fr-FR" sz="2800">
                <a:latin typeface="Arial"/>
                <a:ea typeface="ＭＳ Ｐゴシック"/>
                <a:cs typeface="Arial"/>
                <a:hlinkClick r:id="rId3"/>
              </a:rPr>
              <a:t>https://ich.cnam.fr/</a:t>
            </a:r>
            <a:endParaRPr lang="fr-FR" sz="2800">
              <a:solidFill>
                <a:srgbClr val="000000"/>
              </a:solidFill>
              <a:latin typeface="Arial"/>
              <a:ea typeface="ＭＳ Ｐゴシック"/>
              <a:cs typeface="Arial"/>
            </a:endParaRPr>
          </a:p>
          <a:p>
            <a:pPr algn="ctr">
              <a:spcBef>
                <a:spcPts val="200"/>
              </a:spcBef>
            </a:pPr>
            <a:endParaRPr lang="fr-FR" sz="2800">
              <a:latin typeface="Arial"/>
              <a:ea typeface="ＭＳ Ｐゴシック"/>
              <a:cs typeface="Arial"/>
            </a:endParaRPr>
          </a:p>
          <a:p>
            <a:pPr algn="ctr">
              <a:spcBef>
                <a:spcPts val="200"/>
              </a:spcBef>
            </a:pPr>
            <a:r>
              <a:rPr lang="fr-FR" sz="2800">
                <a:latin typeface="Arial"/>
                <a:ea typeface="ＭＳ Ｐゴシック"/>
                <a:cs typeface="Arial"/>
                <a:hlinkClick r:id="rId4"/>
              </a:rPr>
              <a:t>https://droit.cnam.fr/</a:t>
            </a:r>
            <a:endParaRPr lang="fr-FR" sz="2800">
              <a:cs typeface="Arial"/>
            </a:endParaRPr>
          </a:p>
          <a:p>
            <a:pPr algn="ctr">
              <a:spcBef>
                <a:spcPts val="200"/>
              </a:spcBef>
            </a:pPr>
            <a:endParaRPr lang="fr-FR" sz="2800">
              <a:latin typeface="Calibri"/>
              <a:ea typeface="ＭＳ Ｐゴシック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7187CB-40E6-5F40-854B-64E154469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28600"/>
            <a:ext cx="8229600" cy="62960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600" dirty="0"/>
              <a:t>L'EPN 14 propose des certificats : 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fr-FR" alt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Certificats professionnels </a:t>
            </a:r>
            <a:endParaRPr lang="fr-FR" alt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200" dirty="0"/>
              <a:t>CP6600A </a:t>
            </a:r>
            <a:r>
              <a:rPr lang="fr-FR" altLang="fr-FR" sz="2200" b="1" dirty="0"/>
              <a:t>Les bases du droit </a:t>
            </a:r>
            <a:r>
              <a:rPr lang="fr-FR" alt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NOUVEAUTE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77825" indent="0">
              <a:spcBef>
                <a:spcPts val="600"/>
              </a:spcBef>
              <a:buFontTx/>
              <a:buNone/>
              <a:defRPr/>
            </a:pPr>
            <a:r>
              <a:rPr lang="fr-FR" alt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contient les prérequis de la Licence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endParaRPr lang="fr-FR" altLang="fr-F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CP3700A</a:t>
            </a:r>
            <a:r>
              <a:rPr lang="fr-FR" alt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Assistant administratif </a:t>
            </a:r>
            <a:r>
              <a:rPr lang="fr-FR" alt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développer ses compétences administratives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endParaRPr lang="fr-FR" altLang="fr-FR" sz="2200" b="1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fr-FR" altLang="fr-FR" sz="2200" b="1" dirty="0">
                <a:solidFill>
                  <a:srgbClr val="FF0000"/>
                </a:solidFill>
              </a:rPr>
              <a:t>4 Certificats de compétences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200" dirty="0"/>
              <a:t>CC0300A</a:t>
            </a:r>
            <a:r>
              <a:rPr lang="fr-FR" altLang="fr-FR" sz="2200" b="1" dirty="0"/>
              <a:t> Conseil en droit social appliqué à l'entreprise 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endParaRPr lang="fr-FR" altLang="fr-FR" sz="2200" dirty="0"/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200" dirty="0"/>
              <a:t>CC0200A</a:t>
            </a:r>
            <a:r>
              <a:rPr lang="fr-FR" altLang="fr-FR" sz="2200" b="1" dirty="0"/>
              <a:t> Droit des affaires </a:t>
            </a:r>
            <a:endParaRPr lang="fr-FR" alt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endParaRPr lang="fr-FR" altLang="fr-FR" sz="2200" dirty="0"/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200" dirty="0"/>
              <a:t>CC14100A</a:t>
            </a:r>
            <a:r>
              <a:rPr lang="fr-FR" altLang="fr-FR" sz="2200" b="1" dirty="0"/>
              <a:t> Fiscalité de l'entreprise </a:t>
            </a:r>
            <a:r>
              <a:rPr lang="fr-FR" altLang="fr-FR" sz="1800" b="1" dirty="0"/>
              <a:t>(</a:t>
            </a:r>
            <a:r>
              <a:rPr lang="fr-FR" altLang="fr-FR" sz="1800" dirty="0"/>
              <a:t>DRF114, 115, 200)</a:t>
            </a: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endParaRPr lang="fr-FR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fr-FR" sz="2200" dirty="0">
                <a:ea typeface="Calibri" panose="020F0502020204030204" pitchFamily="34" charset="0"/>
                <a:cs typeface="Times New Roman" panose="02020603050405020304" pitchFamily="18" charset="0"/>
              </a:rPr>
              <a:t>CC4500A</a:t>
            </a:r>
            <a:r>
              <a:rPr lang="fr-F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200" b="1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Pratiques de médiation </a:t>
            </a:r>
            <a:r>
              <a:rPr lang="fr-FR" sz="1600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apprendre la posture de médiateur</a:t>
            </a:r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fr-FR" altLang="fr-FR" sz="1600" dirty="0"/>
          </a:p>
          <a:p>
            <a:pPr marL="0" indent="0">
              <a:buFontTx/>
              <a:buNone/>
              <a:defRPr/>
            </a:pPr>
            <a:endParaRPr lang="fr-FR" altLang="fr-FR" sz="1600" dirty="0"/>
          </a:p>
          <a:p>
            <a:pPr marL="0" indent="0">
              <a:buFontTx/>
              <a:buNone/>
              <a:defRPr/>
            </a:pPr>
            <a:endParaRPr lang="fr-FR" altLang="fr-FR" sz="1600" dirty="0"/>
          </a:p>
        </p:txBody>
      </p:sp>
      <p:pic>
        <p:nvPicPr>
          <p:cNvPr id="6147" name="Image 5" descr="LeCnamLOGO.gif">
            <a:extLst>
              <a:ext uri="{FF2B5EF4-FFF2-40B4-BE49-F238E27FC236}">
                <a16:creationId xmlns:a16="http://schemas.microsoft.com/office/drawing/2014/main" id="{EC6928A6-5F20-AFB9-4E87-D1E5A91F9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425" y="142875"/>
            <a:ext cx="20494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Image 13" descr="Aperçu de l’image">
            <a:extLst>
              <a:ext uri="{FF2B5EF4-FFF2-40B4-BE49-F238E27FC236}">
                <a16:creationId xmlns:a16="http://schemas.microsoft.com/office/drawing/2014/main" id="{1C1818A8-6674-31F3-AD08-732960021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125538"/>
            <a:ext cx="504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Image 14" descr="Aperçu de l’image">
            <a:extLst>
              <a:ext uri="{FF2B5EF4-FFF2-40B4-BE49-F238E27FC236}">
                <a16:creationId xmlns:a16="http://schemas.microsoft.com/office/drawing/2014/main" id="{991B5B7A-1A62-C367-4AE0-E339BABBD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663" y="3573463"/>
            <a:ext cx="5286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 15" descr="Aperçu de l’image">
            <a:extLst>
              <a:ext uri="{FF2B5EF4-FFF2-40B4-BE49-F238E27FC236}">
                <a16:creationId xmlns:a16="http://schemas.microsoft.com/office/drawing/2014/main" id="{4A2D75A6-B0F7-FEB3-1CD4-54335F2D3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4365625"/>
            <a:ext cx="51435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6EF855-908F-F036-CFA2-90FA34F3C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54513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800" dirty="0"/>
              <a:t> L'EPN 14 propose aussi : </a:t>
            </a:r>
          </a:p>
          <a:p>
            <a:pPr marL="0" indent="0">
              <a:buFontTx/>
              <a:buNone/>
              <a:defRPr/>
            </a:pPr>
            <a:r>
              <a:rPr lang="fr-FR" altLang="fr-FR" sz="2800" dirty="0">
                <a:solidFill>
                  <a:srgbClr val="FF0000"/>
                </a:solidFill>
              </a:rPr>
              <a:t>4 Certificats de spécialisation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000" dirty="0"/>
              <a:t>CS5200A </a:t>
            </a:r>
            <a:r>
              <a:rPr lang="fr-FR" altLang="fr-FR" sz="2000" b="1" dirty="0"/>
              <a:t>Délégué à la protection des données </a:t>
            </a:r>
            <a:r>
              <a:rPr lang="fr-FR" altLang="fr-FR" sz="2000" dirty="0"/>
              <a:t>DPO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000" dirty="0"/>
              <a:t>CS12600A </a:t>
            </a:r>
            <a:r>
              <a:rPr lang="fr-FR" altLang="fr-FR" sz="2000" b="1" dirty="0"/>
              <a:t>Cybersécurité et RGPD    </a:t>
            </a:r>
            <a:r>
              <a:rPr lang="fr-FR" altLang="fr-FR" sz="2000" dirty="0">
                <a:solidFill>
                  <a:srgbClr val="FF0000"/>
                </a:solidFill>
              </a:rPr>
              <a:t>NOUVEAUTE</a:t>
            </a:r>
            <a:r>
              <a:rPr lang="fr-FR" altLang="fr-FR" sz="2000" dirty="0"/>
              <a:t>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000" dirty="0"/>
              <a:t>CS5300A </a:t>
            </a:r>
            <a:r>
              <a:rPr lang="fr-FR" altLang="fr-FR" sz="2000" b="1" dirty="0"/>
              <a:t>Agir contre les discriminations, gérer la diversité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fr-FR" altLang="fr-FR" sz="2000" dirty="0"/>
              <a:t>CS7700A </a:t>
            </a:r>
            <a:r>
              <a:rPr lang="fr-FR" altLang="fr-FR" sz="2000" b="1" dirty="0"/>
              <a:t>La médiation dans l'institution : maîtrise et analyse de pratique du médiateur</a:t>
            </a:r>
          </a:p>
          <a:p>
            <a:pPr marL="0" indent="0">
              <a:buFontTx/>
              <a:buNone/>
              <a:defRPr/>
            </a:pPr>
            <a:endParaRPr lang="fr-FR" altLang="fr-FR" sz="2000" dirty="0"/>
          </a:p>
          <a:p>
            <a:pPr marL="0" indent="0">
              <a:buFontTx/>
              <a:buNone/>
              <a:defRPr/>
            </a:pPr>
            <a:r>
              <a:rPr lang="fr-FR" altLang="fr-FR" sz="2800" dirty="0">
                <a:solidFill>
                  <a:srgbClr val="FF0000"/>
                </a:solidFill>
              </a:rPr>
              <a:t>2 Diplômes d’établissement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FR" altLang="fr-FR" sz="2000" b="1" dirty="0"/>
              <a:t>Diplôme de l’ICH</a:t>
            </a:r>
            <a:endParaRPr lang="fr-FR" altLang="fr-FR" sz="20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FR" altLang="fr-FR" sz="2000" b="1" dirty="0"/>
              <a:t>Exercer la négociation et la médiation en situation professionnelle </a:t>
            </a:r>
            <a:r>
              <a:rPr lang="fr-FR" altLang="fr-FR" sz="2000" dirty="0"/>
              <a:t>CRS03 Avec Cnam Pays de la Loire (inscrit au répertoire spécifique) </a:t>
            </a:r>
          </a:p>
          <a:p>
            <a:pPr marL="0" indent="0">
              <a:buFontTx/>
              <a:buNone/>
              <a:defRPr/>
            </a:pPr>
            <a:endParaRPr lang="fr-FR" altLang="fr-FR" sz="2800" dirty="0">
              <a:solidFill>
                <a:srgbClr val="FF0000"/>
              </a:solidFill>
            </a:endParaRPr>
          </a:p>
        </p:txBody>
      </p:sp>
      <p:pic>
        <p:nvPicPr>
          <p:cNvPr id="7171" name="Image 5" descr="LeCnamLOGO.gif">
            <a:extLst>
              <a:ext uri="{FF2B5EF4-FFF2-40B4-BE49-F238E27FC236}">
                <a16:creationId xmlns:a16="http://schemas.microsoft.com/office/drawing/2014/main" id="{A8740D25-5D02-6871-03A4-97433733D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Image 1" descr="Aperçu de l’image">
            <a:extLst>
              <a:ext uri="{FF2B5EF4-FFF2-40B4-BE49-F238E27FC236}">
                <a16:creationId xmlns:a16="http://schemas.microsoft.com/office/drawing/2014/main" id="{C1C1C80C-1848-998A-E72C-8D8735E81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797425"/>
            <a:ext cx="52705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Image 3" descr="Aperçu de l’image">
            <a:extLst>
              <a:ext uri="{FF2B5EF4-FFF2-40B4-BE49-F238E27FC236}">
                <a16:creationId xmlns:a16="http://schemas.microsoft.com/office/drawing/2014/main" id="{151D947B-9998-9EBA-A778-6E9D9172B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2349500"/>
            <a:ext cx="528637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" descr="Aperçu de l’image">
            <a:extLst>
              <a:ext uri="{FF2B5EF4-FFF2-40B4-BE49-F238E27FC236}">
                <a16:creationId xmlns:a16="http://schemas.microsoft.com/office/drawing/2014/main" id="{CA369022-5F5E-4125-8FD0-9EB2B2537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367" y="5889164"/>
            <a:ext cx="52705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nam7">
            <a:extLst>
              <a:ext uri="{FF2B5EF4-FFF2-40B4-BE49-F238E27FC236}">
                <a16:creationId xmlns:a16="http://schemas.microsoft.com/office/drawing/2014/main" id="{50AC25B4-6735-A672-7C4B-BC35C6C75009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1196975"/>
          </a:xfrm>
        </p:spPr>
      </p:pic>
      <p:sp>
        <p:nvSpPr>
          <p:cNvPr id="2071" name="Rectangle 23">
            <a:extLst>
              <a:ext uri="{FF2B5EF4-FFF2-40B4-BE49-F238E27FC236}">
                <a16:creationId xmlns:a16="http://schemas.microsoft.com/office/drawing/2014/main" id="{15658D9F-2A39-32F4-8544-EE1D3959D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8001000" cy="489585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Licence Droit-Economie-Gestion (DEG)</a:t>
            </a:r>
          </a:p>
          <a:p>
            <a:pPr algn="ctr" eaLnBrk="1" hangingPunct="1">
              <a:defRPr/>
            </a:pPr>
            <a:r>
              <a:rPr lang="fr-FR" altLang="fr-FR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Mention : GESTION</a:t>
            </a:r>
          </a:p>
          <a:p>
            <a:pPr algn="ctr" eaLnBrk="1" hangingPunct="1">
              <a:defRPr/>
            </a:pPr>
            <a:endParaRPr lang="fr-FR" altLang="fr-FR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Parcours Droit appliqué à l’entreprise </a:t>
            </a:r>
          </a:p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fr-FR" altLang="fr-FR" sz="2000"/>
              <a:t>Responsable : Cécile CHABAS-LAQUIÈZE, Maître de conférences de droit privé et sciences criminelles </a:t>
            </a: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fr-FR" altLang="fr-FR" sz="2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fr-FR" altLang="fr-FR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	</a:t>
            </a:r>
          </a:p>
          <a:p>
            <a:pPr algn="ctr" eaLnBrk="1" hangingPunct="1">
              <a:defRPr/>
            </a:pPr>
            <a:endParaRPr lang="fr-FR" altLang="fr-FR" sz="2000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8196" name="Image 5" descr="LeCnamLOGO.gif">
            <a:extLst>
              <a:ext uri="{FF2B5EF4-FFF2-40B4-BE49-F238E27FC236}">
                <a16:creationId xmlns:a16="http://schemas.microsoft.com/office/drawing/2014/main" id="{A034D8E8-787F-6724-2120-834813B37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1196975"/>
            <a:ext cx="20494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DBCE108-3C30-C107-895D-20A5564C6CBD}"/>
              </a:ext>
            </a:extLst>
          </p:cNvPr>
          <p:cNvSpPr/>
          <p:nvPr/>
        </p:nvSpPr>
        <p:spPr>
          <a:xfrm>
            <a:off x="7748588" y="6156325"/>
            <a:ext cx="128746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altLang="fr-FR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LG 036 p4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8338773-F8EA-06F7-CF14-F5766C519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865188"/>
          </a:xfrm>
        </p:spPr>
        <p:txBody>
          <a:bodyPr/>
          <a:lstStyle/>
          <a:p>
            <a:r>
              <a:rPr lang="fr-FR" altLang="fr-FR" sz="2800">
                <a:solidFill>
                  <a:srgbClr val="C00000"/>
                </a:solidFill>
                <a:ea typeface="ＭＳ Ｐゴシック" panose="020B0600070205080204" pitchFamily="34" charset="-128"/>
              </a:rPr>
              <a:t>Objectifs du parcours </a:t>
            </a:r>
            <a:br>
              <a:rPr lang="fr-FR" altLang="fr-FR" sz="2800">
                <a:solidFill>
                  <a:srgbClr val="C00000"/>
                </a:solidFill>
                <a:ea typeface="ＭＳ Ｐゴシック" panose="020B0600070205080204" pitchFamily="34" charset="-128"/>
              </a:rPr>
            </a:br>
            <a:r>
              <a:rPr lang="fr-FR" altLang="fr-FR" sz="2800" i="1">
                <a:solidFill>
                  <a:srgbClr val="C00000"/>
                </a:solidFill>
                <a:ea typeface="ＭＳ Ｐゴシック" panose="020B0600070205080204" pitchFamily="34" charset="-128"/>
              </a:rPr>
              <a:t>« droit appliqué à l’entreprise</a:t>
            </a:r>
            <a:r>
              <a:rPr lang="fr-FR" altLang="fr-FR" sz="2800">
                <a:solidFill>
                  <a:srgbClr val="C00000"/>
                </a:solidFill>
                <a:ea typeface="ＭＳ Ｐゴシック" panose="020B0600070205080204" pitchFamily="34" charset="-128"/>
              </a:rPr>
              <a:t> »</a:t>
            </a:r>
          </a:p>
        </p:txBody>
      </p:sp>
      <p:sp>
        <p:nvSpPr>
          <p:cNvPr id="9219" name="ZoneTexte 1">
            <a:extLst>
              <a:ext uri="{FF2B5EF4-FFF2-40B4-BE49-F238E27FC236}">
                <a16:creationId xmlns:a16="http://schemas.microsoft.com/office/drawing/2014/main" id="{632E293E-F89C-DBF9-D6C8-87E2D43E0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25575"/>
            <a:ext cx="784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/>
              <a:t>L’objectif général du parcours </a:t>
            </a:r>
            <a:r>
              <a:rPr lang="fr-FR" altLang="fr-FR" sz="2000" i="1"/>
              <a:t>Droit appliqué à l’entreprise</a:t>
            </a:r>
            <a:r>
              <a:rPr lang="fr-FR" altLang="fr-FR" sz="200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/>
              <a:t>est d’assurer une solide </a:t>
            </a:r>
            <a:r>
              <a:rPr lang="fr-FR" altLang="fr-FR" sz="2000" b="1"/>
              <a:t>formation juridique généraliste</a:t>
            </a:r>
            <a:r>
              <a:rPr lang="fr-FR" altLang="fr-FR" sz="1800"/>
              <a:t>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C492D5-4EAA-6CB7-1952-FC58D8302032}"/>
              </a:ext>
            </a:extLst>
          </p:cNvPr>
          <p:cNvSpPr txBox="1"/>
          <p:nvPr/>
        </p:nvSpPr>
        <p:spPr>
          <a:xfrm>
            <a:off x="900113" y="2389188"/>
            <a:ext cx="7488237" cy="41544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fr-FR" sz="2400"/>
              <a:t>Le parcours </a:t>
            </a:r>
            <a:r>
              <a:rPr lang="fr-FR" sz="2400" i="1"/>
              <a:t>Droit appliqué à l’entreprise</a:t>
            </a:r>
            <a:r>
              <a:rPr lang="fr-FR" sz="2400"/>
              <a:t> s’inscrit dans </a:t>
            </a:r>
            <a:r>
              <a:rPr lang="fr-FR" sz="2400" b="1"/>
              <a:t>une double perspective</a:t>
            </a:r>
            <a:r>
              <a:rPr lang="fr-FR" sz="2400"/>
              <a:t>. </a:t>
            </a:r>
          </a:p>
          <a:p>
            <a:pPr algn="just" eaLnBrk="1" hangingPunct="1">
              <a:defRPr/>
            </a:pPr>
            <a:r>
              <a:rPr lang="fr-FR" sz="2400"/>
              <a:t>Il permet : </a:t>
            </a:r>
          </a:p>
          <a:p>
            <a:pPr marL="342900" indent="-342900" algn="just" eaLnBrk="1" hangingPunct="1">
              <a:buFontTx/>
              <a:buChar char="-"/>
              <a:defRPr/>
            </a:pPr>
            <a:r>
              <a:rPr lang="fr-FR" sz="2400" b="1"/>
              <a:t>soit une sortie niveau licence </a:t>
            </a:r>
            <a:r>
              <a:rPr lang="fr-FR" sz="2400"/>
              <a:t>permettant une valorisation professionnelle, </a:t>
            </a:r>
          </a:p>
          <a:p>
            <a:pPr algn="just" eaLnBrk="1" hangingPunct="1">
              <a:defRPr/>
            </a:pPr>
            <a:endParaRPr lang="fr-FR" sz="2400"/>
          </a:p>
          <a:p>
            <a:pPr marL="355600" indent="-355600" algn="just" eaLnBrk="1" hangingPunct="1">
              <a:buFontTx/>
              <a:buChar char="-"/>
              <a:defRPr/>
            </a:pPr>
            <a:r>
              <a:rPr lang="fr-FR" sz="2400" b="1"/>
              <a:t>soit la poursuite d’études </a:t>
            </a:r>
            <a:r>
              <a:rPr lang="fr-FR" sz="2400"/>
              <a:t>et l’accès à l’un des masters du Cnam </a:t>
            </a:r>
            <a:r>
              <a:rPr lang="fr-FR" sz="2400">
                <a:solidFill>
                  <a:srgbClr val="231F20"/>
                </a:solidFill>
                <a:ea typeface="Maple"/>
                <a:cs typeface="Maple"/>
              </a:rPr>
              <a:t>notamment le master Droit de l’entreprise, les masters GRH ou Management du Cnam</a:t>
            </a:r>
            <a:r>
              <a:rPr lang="fr-FR" sz="2400"/>
              <a:t>, ou l</a:t>
            </a:r>
            <a:r>
              <a:rPr lang="fr-FR" altLang="fr-FR" sz="2400"/>
              <a:t>e titre RNCP « Responsable ressources humaines »</a:t>
            </a:r>
            <a:r>
              <a:rPr lang="fr-FR" sz="2400"/>
              <a:t>. </a:t>
            </a:r>
          </a:p>
        </p:txBody>
      </p:sp>
      <p:pic>
        <p:nvPicPr>
          <p:cNvPr id="9221" name="Image 5" descr="LeCnamLOGO.gif">
            <a:extLst>
              <a:ext uri="{FF2B5EF4-FFF2-40B4-BE49-F238E27FC236}">
                <a16:creationId xmlns:a16="http://schemas.microsoft.com/office/drawing/2014/main" id="{26B2BD1C-CCCB-3A51-9A53-ABC117D11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17">
            <a:extLst>
              <a:ext uri="{FF2B5EF4-FFF2-40B4-BE49-F238E27FC236}">
                <a16:creationId xmlns:a16="http://schemas.microsoft.com/office/drawing/2014/main" id="{0F9A2719-8633-04F7-A2E4-BC735C10A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1788"/>
            <a:ext cx="8497888" cy="637222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00150" indent="-28575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800">
                <a:solidFill>
                  <a:srgbClr val="FF0000"/>
                </a:solidFill>
              </a:rPr>
              <a:t>Prérequis</a:t>
            </a:r>
            <a:r>
              <a:rPr lang="fr-FR" altLang="fr-FR" sz="2000">
                <a:solidFill>
                  <a:srgbClr val="FF0000"/>
                </a:solidFill>
              </a:rPr>
              <a:t> :</a:t>
            </a:r>
            <a:br>
              <a:rPr lang="fr-FR" altLang="fr-FR" sz="2000"/>
            </a:br>
            <a:r>
              <a:rPr lang="fr-FR" altLang="fr-FR" sz="2400">
                <a:solidFill>
                  <a:srgbClr val="FF0000"/>
                </a:solidFill>
              </a:rPr>
              <a:t>Les conditions d'accès direct en L3 sont les suivantes 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2400">
                <a:solidFill>
                  <a:srgbClr val="FF0000"/>
                </a:solidFill>
              </a:rPr>
              <a:t>	</a:t>
            </a:r>
            <a:r>
              <a:rPr lang="fr-FR" altLang="fr-FR" sz="2000"/>
              <a:t>- soit être titulaire des 120 crédits des L1 et L2 d'une licence DEG ou SHS;</a:t>
            </a:r>
            <a:br>
              <a:rPr lang="fr-FR" altLang="fr-FR" sz="2000"/>
            </a:br>
            <a:r>
              <a:rPr lang="fr-FR" altLang="fr-FR" sz="2000"/>
              <a:t>	- soit être titulaire d'un diplôme Bac+2 ou d'une certification de niveau 6 enregistrée au répertoire national des certifications professionnelles ou reconnue équivalente ;</a:t>
            </a:r>
            <a:br>
              <a:rPr lang="fr-FR" altLang="fr-FR" sz="2000"/>
            </a:br>
            <a:r>
              <a:rPr lang="fr-FR" altLang="fr-FR" sz="2000"/>
              <a:t>	- soit justifier d'un niveau de formation Bac+2 (VES).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br>
              <a:rPr lang="fr-FR" altLang="fr-FR" sz="1400"/>
            </a:br>
            <a:r>
              <a:rPr lang="fr-FR" altLang="fr-FR" sz="2200" b="1"/>
              <a:t>Pour les personnes n'ayant aucune formation juridique validée en droit français : elles doivent choisir 2 UE parmi : 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fr-FR" altLang="fr-FR" sz="2000" b="1"/>
          </a:p>
          <a:p>
            <a:pPr marL="342900" indent="-342900" algn="just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fr-FR" altLang="fr-FR" sz="2000" b="1"/>
              <a:t>DRA001 Présentation générale du droit</a:t>
            </a:r>
          </a:p>
          <a:p>
            <a:pPr marL="342900" indent="-342900" algn="just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fr-FR" altLang="fr-FR" sz="2000" b="1"/>
              <a:t>DRA002 Initiation aux techniques juridiques fondamentales</a:t>
            </a:r>
          </a:p>
          <a:p>
            <a:pPr marL="342900" indent="-342900" algn="just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fr-FR" altLang="fr-FR" sz="2000" b="1"/>
              <a:t>DRS003 Droit social : bases du droit du travail : aspects individuels et collectifs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fr-FR" altLang="fr-FR" sz="2000" b="1"/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fr-FR" altLang="fr-FR" sz="2000" b="1"/>
              <a:t>On les trouve désormais dans le Certificat CP66 Les bases du droit éligible au CPF.</a:t>
            </a:r>
            <a:endParaRPr lang="fr-FR" altLang="fr-FR" sz="2000"/>
          </a:p>
          <a:p>
            <a:pPr lvl="2" eaLnBrk="1" hangingPunct="1">
              <a:spcBef>
                <a:spcPct val="0"/>
              </a:spcBef>
              <a:defRPr/>
            </a:pPr>
            <a:endParaRPr lang="fr-FR" altLang="fr-FR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8F405DC-75C4-BFC0-84C8-91BBFDC46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08962" cy="503237"/>
          </a:xfrm>
        </p:spPr>
        <p:txBody>
          <a:bodyPr/>
          <a:lstStyle/>
          <a:p>
            <a:r>
              <a:rPr lang="fr-FR" altLang="fr-FR" sz="2400">
                <a:solidFill>
                  <a:srgbClr val="C00000"/>
                </a:solidFill>
                <a:ea typeface="ＭＳ Ｐゴシック" panose="020B0600070205080204" pitchFamily="34" charset="-128"/>
              </a:rPr>
              <a:t>Licence DEG (L3) - parcours droit appliqué à l’entreprise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5BE9F6D6-ABEA-277F-02C8-8DC8CCCAC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1576388"/>
            <a:ext cx="180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5C51B7CD-20A2-9741-49C3-698212EA112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774700" y="2949575"/>
            <a:ext cx="2233613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altLang="fr-FR" sz="2800" b="1">
                <a:solidFill>
                  <a:srgbClr val="CC0000"/>
                </a:solidFill>
              </a:rPr>
              <a:t>  L3 </a:t>
            </a:r>
            <a:r>
              <a:rPr lang="fr-FR" altLang="fr-FR" sz="1600" b="1">
                <a:solidFill>
                  <a:srgbClr val="CC0000"/>
                </a:solidFill>
              </a:rPr>
              <a:t>parcours 4</a:t>
            </a:r>
          </a:p>
        </p:txBody>
      </p:sp>
      <p:pic>
        <p:nvPicPr>
          <p:cNvPr id="11269" name="Image 5" descr="LeCnamLOGO.gif">
            <a:extLst>
              <a:ext uri="{FF2B5EF4-FFF2-40B4-BE49-F238E27FC236}">
                <a16:creationId xmlns:a16="http://schemas.microsoft.com/office/drawing/2014/main" id="{A9C963D4-58B8-B7F8-13FF-19585AEEB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BA7FE3C-06EA-0B6E-358A-E598C2D7B9A5}"/>
              </a:ext>
            </a:extLst>
          </p:cNvPr>
          <p:cNvGraphicFramePr>
            <a:graphicFrameLocks noGrp="1"/>
          </p:cNvGraphicFramePr>
          <p:nvPr/>
        </p:nvGraphicFramePr>
        <p:xfrm>
          <a:off x="827088" y="908050"/>
          <a:ext cx="7939087" cy="4035429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val="2782179722"/>
                    </a:ext>
                  </a:extLst>
                </a:gridCol>
                <a:gridCol w="5576887">
                  <a:extLst>
                    <a:ext uri="{9D8B030D-6E8A-4147-A177-3AD203B41FA5}">
                      <a16:colId xmlns:a16="http://schemas.microsoft.com/office/drawing/2014/main" val="86120189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3066527772"/>
                    </a:ext>
                  </a:extLst>
                </a:gridCol>
              </a:tblGrid>
              <a:tr h="274342">
                <a:tc>
                  <a:txBody>
                    <a:bodyPr/>
                    <a:lstStyle>
                      <a:lvl1pPr marL="5080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5080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Code UE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C49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C0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588F"/>
                    </a:solidFill>
                  </a:tcPr>
                </a:tc>
                <a:tc>
                  <a:txBody>
                    <a:bodyPr/>
                    <a:lstStyle>
                      <a:lvl1pPr marL="941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941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Intitulé de l’UE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49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9D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7C0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588F"/>
                    </a:solidFill>
                  </a:tcPr>
                </a:tc>
                <a:tc>
                  <a:txBody>
                    <a:bodyPr/>
                    <a:lstStyle>
                      <a:lvl1pPr marL="4445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4445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Crédits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C39D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7C0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58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89661"/>
                  </a:ext>
                </a:extLst>
              </a:tr>
              <a:tr h="279422">
                <a:tc gridSpan="3">
                  <a:txBody>
                    <a:bodyPr/>
                    <a:lstStyle>
                      <a:lvl1pPr marL="1158875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158875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L3 - 3e année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A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26068"/>
                  </a:ext>
                </a:extLst>
              </a:tr>
              <a:tr h="304824">
                <a:tc>
                  <a:txBody>
                    <a:bodyPr/>
                    <a:lstStyle>
                      <a:lvl1pPr marL="5080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5080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DRS101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Droit du travail : relations individuelles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635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635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80402"/>
                  </a:ext>
                </a:extLst>
              </a:tr>
              <a:tr h="274342">
                <a:tc>
                  <a:txBody>
                    <a:bodyPr/>
                    <a:lstStyle>
                      <a:lvl1pPr marL="5080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5080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DRA103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Règles générales du droit des contrats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635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433404"/>
                  </a:ext>
                </a:extLst>
              </a:tr>
              <a:tr h="274342">
                <a:tc>
                  <a:txBody>
                    <a:bodyPr/>
                    <a:lstStyle>
                      <a:lvl1pPr marL="5080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5080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DRA110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Activités et biens de l’entreprise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635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635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912798"/>
                  </a:ext>
                </a:extLst>
              </a:tr>
              <a:tr h="274342">
                <a:tc gridSpan="3">
                  <a:txBody>
                    <a:bodyPr/>
                    <a:lstStyle>
                      <a:lvl1pPr marL="1158875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158875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4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 crédits à choisir parmi :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A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238238"/>
                  </a:ext>
                </a:extLst>
              </a:tr>
              <a:tr h="274342">
                <a:tc>
                  <a:txBody>
                    <a:bodyPr/>
                    <a:lstStyle>
                      <a:lvl1pPr marL="5080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5080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ANG100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Anglais général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635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598270"/>
                  </a:ext>
                </a:extLst>
              </a:tr>
              <a:tr h="274342">
                <a:tc>
                  <a:txBody>
                    <a:bodyPr/>
                    <a:lstStyle>
                      <a:lvl1pPr marL="5080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5080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ANG320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Anglais professionnel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635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142958"/>
                  </a:ext>
                </a:extLst>
              </a:tr>
              <a:tr h="274342">
                <a:tc gridSpan="3"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22 crédits à choisir parmi :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A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997233"/>
                  </a:ext>
                </a:extLst>
              </a:tr>
              <a:tr h="274342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DRS102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Droit du travail : relations collectives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69377"/>
                  </a:ext>
                </a:extLst>
              </a:tr>
              <a:tr h="274342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DRS104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Droit de la sécurité sociale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960406"/>
                  </a:ext>
                </a:extLst>
              </a:tr>
              <a:tr h="54868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DRS105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Prévoyance. Retraites complémentaires. Assurance chômage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121772"/>
                  </a:ext>
                </a:extLst>
              </a:tr>
              <a:tr h="433422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DRS106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Droit social européen et international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E1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26517"/>
                  </a:ext>
                </a:extLst>
              </a:tr>
            </a:tbl>
          </a:graphicData>
        </a:graphic>
      </p:graphicFrame>
      <p:sp>
        <p:nvSpPr>
          <p:cNvPr id="16" name="Ellipse 15">
            <a:extLst>
              <a:ext uri="{FF2B5EF4-FFF2-40B4-BE49-F238E27FC236}">
                <a16:creationId xmlns:a16="http://schemas.microsoft.com/office/drawing/2014/main" id="{7A5BFF6E-22AC-B476-6540-555BFA3D241C}"/>
              </a:ext>
            </a:extLst>
          </p:cNvPr>
          <p:cNvSpPr/>
          <p:nvPr/>
        </p:nvSpPr>
        <p:spPr bwMode="auto">
          <a:xfrm>
            <a:off x="3132138" y="5661025"/>
            <a:ext cx="3671887" cy="914400"/>
          </a:xfrm>
          <a:prstGeom prst="ellipse">
            <a:avLst/>
          </a:prstGeom>
          <a:solidFill>
            <a:schemeClr val="bg1"/>
          </a:solidFill>
          <a:ln w="76200" cap="flat" cmpd="tri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fr-FR">
              <a:latin typeface="Arial" pitchFamily="-107" charset="0"/>
            </a:endParaRPr>
          </a:p>
        </p:txBody>
      </p:sp>
      <p:pic>
        <p:nvPicPr>
          <p:cNvPr id="11323" name="Image 16">
            <a:extLst>
              <a:ext uri="{FF2B5EF4-FFF2-40B4-BE49-F238E27FC236}">
                <a16:creationId xmlns:a16="http://schemas.microsoft.com/office/drawing/2014/main" id="{9640EFC6-A728-45A6-072A-AA8EF2158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5851525"/>
            <a:ext cx="590391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CF1F7E5-F0CC-77DA-1365-94ED33F3E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08962" cy="503237"/>
          </a:xfrm>
        </p:spPr>
        <p:txBody>
          <a:bodyPr/>
          <a:lstStyle/>
          <a:p>
            <a:r>
              <a:rPr lang="fr-FR" altLang="fr-FR" sz="2400">
                <a:solidFill>
                  <a:srgbClr val="C00000"/>
                </a:solidFill>
                <a:ea typeface="ＭＳ Ｐゴシック" panose="020B0600070205080204" pitchFamily="34" charset="-128"/>
              </a:rPr>
              <a:t>Licence DEG (L3) - parcours droit appliqué à l’entreprise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165C13A0-46F1-412A-B98B-7894E8CD1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1576388"/>
            <a:ext cx="180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E46C015E-3B40-45A1-BF2C-16AAEB85628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774700" y="2949575"/>
            <a:ext cx="2233613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altLang="fr-FR" sz="2800" b="1">
                <a:solidFill>
                  <a:srgbClr val="CC0000"/>
                </a:solidFill>
              </a:rPr>
              <a:t>  L3 </a:t>
            </a:r>
            <a:r>
              <a:rPr lang="fr-FR" altLang="fr-FR" sz="1600" b="1">
                <a:solidFill>
                  <a:srgbClr val="CC0000"/>
                </a:solidFill>
              </a:rPr>
              <a:t>parcours 4</a:t>
            </a:r>
          </a:p>
        </p:txBody>
      </p:sp>
      <p:pic>
        <p:nvPicPr>
          <p:cNvPr id="12293" name="Image 5" descr="LeCnamLOGO.gif">
            <a:extLst>
              <a:ext uri="{FF2B5EF4-FFF2-40B4-BE49-F238E27FC236}">
                <a16:creationId xmlns:a16="http://schemas.microsoft.com/office/drawing/2014/main" id="{69370082-FD3E-6295-E8FA-3DC4573A0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44450"/>
            <a:ext cx="20494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A5A638B-17E9-ABF9-6C75-F28D1E959C34}"/>
              </a:ext>
            </a:extLst>
          </p:cNvPr>
          <p:cNvGraphicFramePr>
            <a:graphicFrameLocks noGrp="1"/>
          </p:cNvGraphicFramePr>
          <p:nvPr/>
        </p:nvGraphicFramePr>
        <p:xfrm>
          <a:off x="847725" y="976313"/>
          <a:ext cx="7939088" cy="2092326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590151855"/>
                    </a:ext>
                  </a:extLst>
                </a:gridCol>
                <a:gridCol w="6027738">
                  <a:extLst>
                    <a:ext uri="{9D8B030D-6E8A-4147-A177-3AD203B41FA5}">
                      <a16:colId xmlns:a16="http://schemas.microsoft.com/office/drawing/2014/main" val="3030069814"/>
                    </a:ext>
                  </a:extLst>
                </a:gridCol>
                <a:gridCol w="758825">
                  <a:extLst>
                    <a:ext uri="{9D8B030D-6E8A-4147-A177-3AD203B41FA5}">
                      <a16:colId xmlns:a16="http://schemas.microsoft.com/office/drawing/2014/main" val="397512095"/>
                    </a:ext>
                  </a:extLst>
                </a:gridCol>
              </a:tblGrid>
              <a:tr h="390525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DRA106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Principaux contrats de l’entreprise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47949"/>
                  </a:ext>
                </a:extLst>
              </a:tr>
              <a:tr h="39211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DRA112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Règles générales du droit des sociétés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53929"/>
                  </a:ext>
                </a:extLst>
              </a:tr>
              <a:tr h="311150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DRA113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Principales formes de sociétés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490136"/>
                  </a:ext>
                </a:extLst>
              </a:tr>
              <a:tr h="390525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DRA122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Droit patrimonial de la famille appliqué à l’entreprise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71511"/>
                  </a:ext>
                </a:extLst>
              </a:tr>
              <a:tr h="311150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DRF100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Principes généraux de fiscalité des entreprises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061330"/>
                  </a:ext>
                </a:extLst>
              </a:tr>
              <a:tr h="29686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CCG100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Comptabilité et contrôle de gestion : découverte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422930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6EB62DC-9671-F809-D273-9FDF8981C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474817"/>
              </p:ext>
            </p:extLst>
          </p:nvPr>
        </p:nvGraphicFramePr>
        <p:xfrm>
          <a:off x="847725" y="3155950"/>
          <a:ext cx="7939088" cy="3037154"/>
        </p:xfrm>
        <a:graphic>
          <a:graphicData uri="http://schemas.openxmlformats.org/drawingml/2006/table">
            <a:tbl>
              <a:tblPr/>
              <a:tblGrid>
                <a:gridCol w="1131888">
                  <a:extLst>
                    <a:ext uri="{9D8B030D-6E8A-4147-A177-3AD203B41FA5}">
                      <a16:colId xmlns:a16="http://schemas.microsoft.com/office/drawing/2014/main" val="3845973585"/>
                    </a:ext>
                  </a:extLst>
                </a:gridCol>
                <a:gridCol w="6121400">
                  <a:extLst>
                    <a:ext uri="{9D8B030D-6E8A-4147-A177-3AD203B41FA5}">
                      <a16:colId xmlns:a16="http://schemas.microsoft.com/office/drawing/2014/main" val="19287913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39083130"/>
                    </a:ext>
                  </a:extLst>
                </a:gridCol>
              </a:tblGrid>
              <a:tr h="344554">
                <a:tc gridSpan="3"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 crédits à choisir parmi :ATTENTION CES UE DISPARAITRONT EN 2024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A7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16713"/>
                  </a:ext>
                </a:extLst>
              </a:tr>
              <a:tr h="360432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AST117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Sociologie des relations professionnelles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664123"/>
                  </a:ext>
                </a:extLst>
              </a:tr>
              <a:tr h="38107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FPG109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GRH, dialogue social et transformation des organisations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653058"/>
                  </a:ext>
                </a:extLst>
              </a:tr>
              <a:tr h="27437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FPG114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Outils RH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194768"/>
                  </a:ext>
                </a:extLst>
              </a:tr>
              <a:tr h="27437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EME104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Gestion des RH et des équipes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219087"/>
                  </a:ext>
                </a:extLst>
              </a:tr>
              <a:tr h="27437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DSY020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Méthodes et outils de l'organisation : outils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214850"/>
                  </a:ext>
                </a:extLst>
              </a:tr>
              <a:tr h="274373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GME101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Genre et travail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fr-FR" alt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775448"/>
                  </a:ext>
                </a:extLst>
              </a:tr>
              <a:tr h="548745"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UADR0D</a:t>
                      </a:r>
                      <a:endParaRPr kumimoji="0" lang="fr-FR" alt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Expérience professionnelle</a:t>
                      </a: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, rapport d’expérience (séminaire de méthodologie)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fr-FR" alt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ple" panose="02000503050000020003" pitchFamily="50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646766"/>
                  </a:ext>
                </a:extLst>
              </a:tr>
              <a:tr h="304858">
                <a:tc gridSpan="2"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179388"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179388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ple" panose="02000503050000020003" pitchFamily="50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58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765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Cad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CA2A2501011D4288BC187B78418C48" ma:contentTypeVersion="15" ma:contentTypeDescription="Crée un document." ma:contentTypeScope="" ma:versionID="c7a3f5340a472216363e8c14a62afd1a">
  <xsd:schema xmlns:xsd="http://www.w3.org/2001/XMLSchema" xmlns:xs="http://www.w3.org/2001/XMLSchema" xmlns:p="http://schemas.microsoft.com/office/2006/metadata/properties" xmlns:ns3="a4b6420d-e9e6-4907-a418-d81d229e5be8" xmlns:ns4="71e36f12-407e-4be0-87c6-cd16447e4529" targetNamespace="http://schemas.microsoft.com/office/2006/metadata/properties" ma:root="true" ma:fieldsID="3d4e317c7d5b202f296bd46809bf5137" ns3:_="" ns4:_="">
    <xsd:import namespace="a4b6420d-e9e6-4907-a418-d81d229e5be8"/>
    <xsd:import namespace="71e36f12-407e-4be0-87c6-cd16447e452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6420d-e9e6-4907-a418-d81d229e5b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e36f12-407e-4be0-87c6-cd16447e45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89B79C-9A94-4FAB-97C3-257D763709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8A14D5-F190-4CF5-AF92-AB38A4AF261A}">
  <ds:schemaRefs>
    <ds:schemaRef ds:uri="71e36f12-407e-4be0-87c6-cd16447e4529"/>
    <ds:schemaRef ds:uri="a4b6420d-e9e6-4907-a418-d81d229e5b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6</TotalTime>
  <Words>2393</Words>
  <Application>Microsoft Office PowerPoint</Application>
  <PresentationFormat>Affichage à l'écran (4:3)</PresentationFormat>
  <Paragraphs>438</Paragraphs>
  <Slides>27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Corbel</vt:lpstr>
      <vt:lpstr>Courier New</vt:lpstr>
      <vt:lpstr>Maple Medium</vt:lpstr>
      <vt:lpstr>Times</vt:lpstr>
      <vt:lpstr>Times New Roman</vt:lpstr>
      <vt:lpstr>Wingdings</vt:lpstr>
      <vt:lpstr>Wingdings 2</vt:lpstr>
      <vt:lpstr>Cadre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Objectifs du parcours  « droit appliqué à l’entreprise »</vt:lpstr>
      <vt:lpstr>Présentation PowerPoint</vt:lpstr>
      <vt:lpstr>Licence DEG (L3) - parcours droit appliqué à l’entreprise</vt:lpstr>
      <vt:lpstr>Licence DEG (L3) - parcours droit appliqué à l’entreprise</vt:lpstr>
      <vt:lpstr>BLOCS DE COMPETENCES Ils ont été organisés pour mieux financer la licence ou les certificats qui y préparent. En effet, les auditeurs commencent souvent par un certificat puis continuent vers la Licence.</vt:lpstr>
      <vt:lpstr>Bloc LG036C24 et LG036C64  contiennent  DRA103 DRA106 et DRA110 DRA112 DRA113 et le certificat Droit des affaires CC0200A</vt:lpstr>
      <vt:lpstr> Bloc LG036C74 et Bloc LG036C84  contiennent  Bloc de compétences Droit du travail - DRS101, DRS102 et DRS106 Bloc de compétences Droit de la protection sociale - DRS104 et DRS105 et le certificat Conseil en droit social appliqué à l'entreprise  </vt:lpstr>
      <vt:lpstr>Présentation PowerPoint</vt:lpstr>
      <vt:lpstr>Présentation PowerPoint</vt:lpstr>
      <vt:lpstr>Présentation PowerPoint</vt:lpstr>
      <vt:lpstr>Objectifs du diplôme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Objectifs du diplôme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cadeville</dc:creator>
  <cp:lastModifiedBy>C CL</cp:lastModifiedBy>
  <cp:revision>11</cp:revision>
  <cp:lastPrinted>2015-07-17T13:42:34Z</cp:lastPrinted>
  <dcterms:created xsi:type="dcterms:W3CDTF">2014-07-16T15:05:12Z</dcterms:created>
  <dcterms:modified xsi:type="dcterms:W3CDTF">2024-11-14T10:43:54Z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0x010100A7CA2A2501011D4288BC187B78418C48</vt:lpwstr>
  </property>
  <property fmtid="{D5CDD505-2E9C-101B-9397-08002B2CF9AE}" pid="3" name="_activity">
    <vt:lpwstr/>
  </property>
</Properties>
</file>